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</p:sldMasterIdLst>
  <p:sldIdLst>
    <p:sldId id="256" r:id="rId3"/>
    <p:sldId id="257" r:id="rId4"/>
    <p:sldId id="265" r:id="rId5"/>
    <p:sldId id="262" r:id="rId6"/>
    <p:sldId id="269" r:id="rId7"/>
    <p:sldId id="267" r:id="rId8"/>
    <p:sldId id="258" r:id="rId9"/>
    <p:sldId id="268" r:id="rId10"/>
    <p:sldId id="279" r:id="rId11"/>
    <p:sldId id="260" r:id="rId12"/>
    <p:sldId id="272" r:id="rId13"/>
    <p:sldId id="278" r:id="rId14"/>
    <p:sldId id="273" r:id="rId15"/>
    <p:sldId id="276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CCF7"/>
    <a:srgbClr val="80B2F2"/>
    <a:srgbClr val="0554F2"/>
    <a:srgbClr val="2A3A59"/>
    <a:srgbClr val="F2F2F2"/>
    <a:srgbClr val="F2E2CE"/>
    <a:srgbClr val="BFB3A8"/>
    <a:srgbClr val="4D5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8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BE70B-D58D-41CB-9FED-3AE2B67A5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00C454-9D4A-45A8-B674-E56D9DC19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6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01BC-3FFB-4B2E-84B7-E8536DA8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29" y="113896"/>
            <a:ext cx="10515600" cy="576983"/>
          </a:xfrm>
          <a:prstGeom prst="rect">
            <a:avLst/>
          </a:prstGeom>
        </p:spPr>
        <p:txBody>
          <a:bodyPr anchor="ctr"/>
          <a:lstStyle>
            <a:lvl1pPr>
              <a:defRPr sz="1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6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7F0BF-A1CF-40D9-891F-338C5CB2B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8D143-96A3-4A0E-973B-3B11A0838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88A87-A5D4-4DD8-941A-CC15875E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5AD9-402F-465F-917B-9342787D1223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14329-EE24-4EB5-97AD-6320617A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6801-A736-4BA6-9D55-53C1059A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0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0B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14910699-BD50-445C-BB6D-4A207CDE9532}"/>
              </a:ext>
            </a:extLst>
          </p:cNvPr>
          <p:cNvSpPr/>
          <p:nvPr userDrawn="1"/>
        </p:nvSpPr>
        <p:spPr>
          <a:xfrm>
            <a:off x="120073" y="108155"/>
            <a:ext cx="11951854" cy="6658405"/>
          </a:xfrm>
          <a:custGeom>
            <a:avLst/>
            <a:gdLst>
              <a:gd name="connsiteX0" fmla="*/ 80146 w 11951854"/>
              <a:gd name="connsiteY0" fmla="*/ 0 h 6858000"/>
              <a:gd name="connsiteX1" fmla="*/ 11871708 w 11951854"/>
              <a:gd name="connsiteY1" fmla="*/ 0 h 6858000"/>
              <a:gd name="connsiteX2" fmla="*/ 11951854 w 11951854"/>
              <a:gd name="connsiteY2" fmla="*/ 80146 h 6858000"/>
              <a:gd name="connsiteX3" fmla="*/ 11951854 w 11951854"/>
              <a:gd name="connsiteY3" fmla="*/ 474036 h 6858000"/>
              <a:gd name="connsiteX4" fmla="*/ 11871708 w 11951854"/>
              <a:gd name="connsiteY4" fmla="*/ 554182 h 6858000"/>
              <a:gd name="connsiteX5" fmla="*/ 11760092 w 11951854"/>
              <a:gd name="connsiteY5" fmla="*/ 554182 h 6858000"/>
              <a:gd name="connsiteX6" fmla="*/ 11951854 w 11951854"/>
              <a:gd name="connsiteY6" fmla="*/ 745944 h 6858000"/>
              <a:gd name="connsiteX7" fmla="*/ 11951854 w 11951854"/>
              <a:gd name="connsiteY7" fmla="*/ 6666238 h 6858000"/>
              <a:gd name="connsiteX8" fmla="*/ 11760092 w 11951854"/>
              <a:gd name="connsiteY8" fmla="*/ 6858000 h 6858000"/>
              <a:gd name="connsiteX9" fmla="*/ 191762 w 11951854"/>
              <a:gd name="connsiteY9" fmla="*/ 6858000 h 6858000"/>
              <a:gd name="connsiteX10" fmla="*/ 0 w 11951854"/>
              <a:gd name="connsiteY10" fmla="*/ 6666238 h 6858000"/>
              <a:gd name="connsiteX11" fmla="*/ 0 w 11951854"/>
              <a:gd name="connsiteY11" fmla="*/ 745944 h 6858000"/>
              <a:gd name="connsiteX12" fmla="*/ 191762 w 11951854"/>
              <a:gd name="connsiteY12" fmla="*/ 554182 h 6858000"/>
              <a:gd name="connsiteX13" fmla="*/ 80146 w 11951854"/>
              <a:gd name="connsiteY13" fmla="*/ 554182 h 6858000"/>
              <a:gd name="connsiteX14" fmla="*/ 0 w 11951854"/>
              <a:gd name="connsiteY14" fmla="*/ 474036 h 6858000"/>
              <a:gd name="connsiteX15" fmla="*/ 0 w 11951854"/>
              <a:gd name="connsiteY15" fmla="*/ 80146 h 6858000"/>
              <a:gd name="connsiteX16" fmla="*/ 80146 w 11951854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51854" h="6858000">
                <a:moveTo>
                  <a:pt x="80146" y="0"/>
                </a:moveTo>
                <a:lnTo>
                  <a:pt x="11871708" y="0"/>
                </a:lnTo>
                <a:cubicBezTo>
                  <a:pt x="11915971" y="0"/>
                  <a:pt x="11951854" y="35883"/>
                  <a:pt x="11951854" y="80146"/>
                </a:cubicBezTo>
                <a:lnTo>
                  <a:pt x="11951854" y="474036"/>
                </a:lnTo>
                <a:cubicBezTo>
                  <a:pt x="11951854" y="518299"/>
                  <a:pt x="11915971" y="554182"/>
                  <a:pt x="11871708" y="554182"/>
                </a:cubicBezTo>
                <a:lnTo>
                  <a:pt x="11760092" y="554182"/>
                </a:lnTo>
                <a:cubicBezTo>
                  <a:pt x="11865999" y="554182"/>
                  <a:pt x="11951854" y="640037"/>
                  <a:pt x="11951854" y="745944"/>
                </a:cubicBezTo>
                <a:lnTo>
                  <a:pt x="11951854" y="6666238"/>
                </a:lnTo>
                <a:cubicBezTo>
                  <a:pt x="11951854" y="6772145"/>
                  <a:pt x="11865999" y="6858000"/>
                  <a:pt x="11760092" y="6858000"/>
                </a:cubicBezTo>
                <a:lnTo>
                  <a:pt x="191762" y="6858000"/>
                </a:lnTo>
                <a:cubicBezTo>
                  <a:pt x="85855" y="6858000"/>
                  <a:pt x="0" y="6772145"/>
                  <a:pt x="0" y="6666238"/>
                </a:cubicBezTo>
                <a:lnTo>
                  <a:pt x="0" y="745944"/>
                </a:lnTo>
                <a:cubicBezTo>
                  <a:pt x="0" y="640037"/>
                  <a:pt x="85855" y="554182"/>
                  <a:pt x="191762" y="554182"/>
                </a:cubicBezTo>
                <a:lnTo>
                  <a:pt x="80146" y="554182"/>
                </a:lnTo>
                <a:cubicBezTo>
                  <a:pt x="35883" y="554182"/>
                  <a:pt x="0" y="518299"/>
                  <a:pt x="0" y="474036"/>
                </a:cubicBezTo>
                <a:lnTo>
                  <a:pt x="0" y="80146"/>
                </a:lnTo>
                <a:cubicBezTo>
                  <a:pt x="0" y="35883"/>
                  <a:pt x="35883" y="0"/>
                  <a:pt x="801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F8EC22-46CC-49B4-B796-4909D541FB4D}"/>
              </a:ext>
            </a:extLst>
          </p:cNvPr>
          <p:cNvSpPr/>
          <p:nvPr userDrawn="1"/>
        </p:nvSpPr>
        <p:spPr>
          <a:xfrm>
            <a:off x="203200" y="223520"/>
            <a:ext cx="132080" cy="284480"/>
          </a:xfrm>
          <a:prstGeom prst="roundRect">
            <a:avLst/>
          </a:prstGeom>
          <a:solidFill>
            <a:srgbClr val="80B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8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0B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8CDCBA-B2CB-4443-8C98-7D392B13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08EEF-8EFE-4567-9988-162F9364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700D5-4A44-4FDD-8697-64D5A796C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15AD9-402F-465F-917B-9342787D1223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972CE-4118-442F-9CF9-8F388EB3D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8B597-267B-4EBC-948B-C0272EE8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2E7D3-F606-4D63-8B9C-A92719E58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4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6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12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2" Type="http://schemas.openxmlformats.org/officeDocument/2006/relationships/hyperlink" Target="http://www.thisisgame.com/webzine/news/nboard/263/?n=99715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3.jpe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jpe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469A1B8-A39C-421C-B619-E7014F9AA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ound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ko-KR" altLang="en-US" sz="3600" dirty="0"/>
              <a:t>페르소나를 기준으로 콘텐츠 로드맵 설계</a:t>
            </a:r>
            <a:endParaRPr lang="en-US" sz="3600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A4898EA-DC5C-4318-8946-527452334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7601"/>
            <a:ext cx="9144000" cy="965718"/>
          </a:xfrm>
          <a:prstGeom prst="round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용사 </a:t>
            </a:r>
            <a:r>
              <a:rPr lang="ko-KR" altLang="en-US" sz="1800" dirty="0"/>
              <a:t>콘텐츠 로드맵 기획서</a:t>
            </a:r>
            <a:endParaRPr lang="en-US" altLang="ko-KR" sz="1800" dirty="0"/>
          </a:p>
          <a:p>
            <a:r>
              <a:rPr lang="ko-KR" altLang="en-US" sz="1800" dirty="0"/>
              <a:t>작성자 김광현</a:t>
            </a:r>
            <a:endParaRPr 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EF7963-E4E5-4121-A6A0-8D155C663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04" y="3669176"/>
            <a:ext cx="1074639" cy="4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70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1A7E0-36E7-4DC5-9E40-0045480B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콘텐츠 로드맵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DF899A1-4FAE-47C5-B26B-34C0716E891E}"/>
              </a:ext>
            </a:extLst>
          </p:cNvPr>
          <p:cNvSpPr/>
          <p:nvPr/>
        </p:nvSpPr>
        <p:spPr>
          <a:xfrm>
            <a:off x="448235" y="763340"/>
            <a:ext cx="5647765" cy="1119247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 기획의도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단계 별 콘텐츠 해금 시 고려 해야 하는 요소를 정리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콘텐츠의 해금 시기를 플레이 타임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에 비례하는 계정 레벨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기준으로 정리하여 한눈에 보고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9EE064-CBDB-4306-A780-CDECB0A210CD}"/>
              </a:ext>
            </a:extLst>
          </p:cNvPr>
          <p:cNvSpPr/>
          <p:nvPr/>
        </p:nvSpPr>
        <p:spPr>
          <a:xfrm>
            <a:off x="448235" y="2138187"/>
            <a:ext cx="5647765" cy="1119247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 콘텐츠 로드맵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페르소나를 통해 타겟 유저가 목적으로 하는 경험을 분석하고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게임과 유저의 경험이 일치하도록 콘텐츠를 배치 하기 위해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DEB086E-9D3B-4C9F-BFC8-ABA8BEDA157A}"/>
              </a:ext>
            </a:extLst>
          </p:cNvPr>
          <p:cNvSpPr/>
          <p:nvPr/>
        </p:nvSpPr>
        <p:spPr>
          <a:xfrm>
            <a:off x="6334686" y="763339"/>
            <a:ext cx="5571564" cy="5904161"/>
          </a:xfrm>
          <a:prstGeom prst="roundRect">
            <a:avLst>
              <a:gd name="adj" fmla="val 4445"/>
            </a:avLst>
          </a:prstGeom>
          <a:solidFill>
            <a:srgbClr val="80B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17802-E87C-41BF-826B-E108E0FB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콘텐츠 구성과 의도</a:t>
            </a:r>
            <a:endParaRPr 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FAE49F-23AE-4E06-B94B-33630960A390}"/>
              </a:ext>
            </a:extLst>
          </p:cNvPr>
          <p:cNvSpPr/>
          <p:nvPr/>
        </p:nvSpPr>
        <p:spPr>
          <a:xfrm>
            <a:off x="378229" y="6038370"/>
            <a:ext cx="11435531" cy="399825"/>
          </a:xfrm>
          <a:prstGeom prst="roundRect">
            <a:avLst>
              <a:gd name="adj" fmla="val 1611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이외 콘텐츠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캐릭터와 장비 수집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강화와 승급 등 육성 관련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각 콘텐츠 별 스토리텔링을 이용한 스토리 전달과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 err="1">
                <a:solidFill>
                  <a:schemeClr val="tx1"/>
                </a:solidFill>
              </a:rPr>
              <a:t>차창작</a:t>
            </a:r>
            <a:r>
              <a:rPr lang="ko-KR" altLang="en-US" sz="1200" dirty="0">
                <a:solidFill>
                  <a:schemeClr val="tx1"/>
                </a:solidFill>
              </a:rPr>
              <a:t> 등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A0C2345-160A-4789-A319-019E4A34A894}"/>
              </a:ext>
            </a:extLst>
          </p:cNvPr>
          <p:cNvGrpSpPr/>
          <p:nvPr/>
        </p:nvGrpSpPr>
        <p:grpSpPr>
          <a:xfrm>
            <a:off x="378229" y="1441111"/>
            <a:ext cx="5612024" cy="2029781"/>
            <a:chOff x="378229" y="1319580"/>
            <a:chExt cx="5612024" cy="202978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BDAB0B5-4F82-48CB-B618-BF55D7ED38D0}"/>
                </a:ext>
              </a:extLst>
            </p:cNvPr>
            <p:cNvSpPr/>
            <p:nvPr/>
          </p:nvSpPr>
          <p:spPr>
            <a:xfrm>
              <a:off x="378229" y="1319580"/>
              <a:ext cx="5612024" cy="2029781"/>
            </a:xfrm>
            <a:prstGeom prst="roundRect">
              <a:avLst>
                <a:gd name="adj" fmla="val 53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98872EF-B646-4AEF-B7FE-328F4A482182}"/>
                </a:ext>
              </a:extLst>
            </p:cNvPr>
            <p:cNvGrpSpPr/>
            <p:nvPr/>
          </p:nvGrpSpPr>
          <p:grpSpPr>
            <a:xfrm>
              <a:off x="503460" y="1408336"/>
              <a:ext cx="5361563" cy="1852269"/>
              <a:chOff x="530628" y="1397846"/>
              <a:chExt cx="5361563" cy="1852269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0FB3B4A-BF13-4198-98D9-70FA74506BA3}"/>
                  </a:ext>
                </a:extLst>
              </p:cNvPr>
              <p:cNvGrpSpPr/>
              <p:nvPr/>
            </p:nvGrpSpPr>
            <p:grpSpPr>
              <a:xfrm>
                <a:off x="530628" y="1397846"/>
                <a:ext cx="1293517" cy="1852268"/>
                <a:chOff x="530628" y="1400640"/>
                <a:chExt cx="1293517" cy="1852268"/>
              </a:xfrm>
            </p:grpSpPr>
            <p:sp>
              <p:nvSpPr>
                <p:cNvPr id="8" name="사각형: 둥근 위쪽 모서리 7">
                  <a:extLst>
                    <a:ext uri="{FF2B5EF4-FFF2-40B4-BE49-F238E27FC236}">
                      <a16:creationId xmlns:a16="http://schemas.microsoft.com/office/drawing/2014/main" id="{4B98640C-1073-4B60-8101-A4B13A057115}"/>
                    </a:ext>
                  </a:extLst>
                </p:cNvPr>
                <p:cNvSpPr/>
                <p:nvPr/>
              </p:nvSpPr>
              <p:spPr>
                <a:xfrm>
                  <a:off x="530628" y="1400640"/>
                  <a:ext cx="1285173" cy="926551"/>
                </a:xfrm>
                <a:prstGeom prst="round2SameRect">
                  <a:avLst>
                    <a:gd name="adj1" fmla="val 23214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메인 퀘스트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사각형: 둥근 위쪽 모서리 11">
                  <a:extLst>
                    <a:ext uri="{FF2B5EF4-FFF2-40B4-BE49-F238E27FC236}">
                      <a16:creationId xmlns:a16="http://schemas.microsoft.com/office/drawing/2014/main" id="{BDCD1A50-4E84-4D64-B54A-21AEA0016A76}"/>
                    </a:ext>
                  </a:extLst>
                </p:cNvPr>
                <p:cNvSpPr/>
                <p:nvPr/>
              </p:nvSpPr>
              <p:spPr>
                <a:xfrm>
                  <a:off x="530628" y="2326357"/>
                  <a:ext cx="1285173" cy="926551"/>
                </a:xfrm>
                <a:prstGeom prst="round2SameRect">
                  <a:avLst>
                    <a:gd name="adj1" fmla="val 0"/>
                    <a:gd name="adj2" fmla="val 22727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2" descr="Basically how Claire's power works - #Basically #Claire39s #power #works">
                  <a:extLst>
                    <a:ext uri="{FF2B5EF4-FFF2-40B4-BE49-F238E27FC236}">
                      <a16:creationId xmlns:a16="http://schemas.microsoft.com/office/drawing/2014/main" id="{4C997589-2946-4C28-80D1-A742420C26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46862" l="4715" r="94541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77" t="2707" r="9922" b="53715"/>
                <a:stretch/>
              </p:blipFill>
              <p:spPr bwMode="auto">
                <a:xfrm rot="20915013">
                  <a:off x="1230565" y="2528803"/>
                  <a:ext cx="593580" cy="7133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0FD8AF00-8A67-4D0D-8DEC-E2943E8A6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8266" l="7299" r="87591">
                              <a14:foregroundMark x1="34307" y1="13873" x2="34307" y2="13873"/>
                              <a14:foregroundMark x1="33577" y1="15029" x2="33577" y2="15029"/>
                              <a14:foregroundMark x1="33577" y1="13873" x2="33577" y2="13873"/>
                              <a14:backgroundMark x1="32847" y1="13295" x2="32847" y2="13295"/>
                              <a14:backgroundMark x1="37226" y1="4624" x2="37226" y2="4624"/>
                              <a14:backgroundMark x1="39416" y1="2312" x2="39416" y2="2312"/>
                              <a14:backgroundMark x1="46715" y1="5780" x2="46715" y2="5780"/>
                              <a14:backgroundMark x1="50365" y1="7514" x2="50365" y2="7514"/>
                              <a14:backgroundMark x1="56934" y1="5202" x2="56934" y2="5202"/>
                              <a14:backgroundMark x1="63504" y1="11561" x2="63504" y2="11561"/>
                              <a14:backgroundMark x1="67883" y1="22543" x2="67883" y2="23121"/>
                              <a14:backgroundMark x1="26277" y1="21965" x2="26277" y2="21965"/>
                              <a14:backgroundMark x1="24818" y1="27168" x2="24818" y2="27168"/>
                              <a14:backgroundMark x1="41606" y1="28324" x2="41606" y2="28324"/>
                              <a14:backgroundMark x1="30657" y1="35838" x2="30657" y2="35838"/>
                              <a14:backgroundMark x1="30657" y1="38150" x2="30657" y2="38150"/>
                              <a14:backgroundMark x1="18248" y1="46243" x2="18248" y2="46243"/>
                              <a14:backgroundMark x1="14599" y1="52601" x2="14599" y2="52601"/>
                              <a14:backgroundMark x1="20438" y1="62428" x2="20438" y2="62428"/>
                              <a14:backgroundMark x1="70803" y1="39306" x2="70803" y2="39306"/>
                              <a14:backgroundMark x1="66423" y1="29480" x2="66423" y2="29480"/>
                              <a14:backgroundMark x1="62774" y1="35260" x2="62774" y2="35260"/>
                              <a14:backgroundMark x1="73723" y1="46243" x2="73723" y2="46243"/>
                              <a14:backgroundMark x1="73723" y1="53179" x2="73723" y2="53179"/>
                              <a14:backgroundMark x1="72263" y1="60694" x2="71533" y2="62428"/>
                              <a14:backgroundMark x1="63504" y1="74566" x2="63504" y2="74566"/>
                              <a14:backgroundMark x1="65693" y1="88439" x2="65693" y2="88439"/>
                              <a14:backgroundMark x1="44526" y1="83237" x2="44526" y2="832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36" r="26007"/>
                <a:stretch/>
              </p:blipFill>
              <p:spPr>
                <a:xfrm>
                  <a:off x="664225" y="2552670"/>
                  <a:ext cx="317978" cy="665662"/>
                </a:xfrm>
                <a:prstGeom prst="rect">
                  <a:avLst/>
                </a:prstGeom>
              </p:spPr>
            </p:pic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FCDE340-469D-4472-94B6-862CD509F283}"/>
                    </a:ext>
                  </a:extLst>
                </p:cNvPr>
                <p:cNvSpPr/>
                <p:nvPr/>
              </p:nvSpPr>
              <p:spPr>
                <a:xfrm>
                  <a:off x="664225" y="3124685"/>
                  <a:ext cx="1018709" cy="5828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5A3ADB1-41AA-4C67-B9E3-93B2FF59B0C7}"/>
                  </a:ext>
                </a:extLst>
              </p:cNvPr>
              <p:cNvGrpSpPr/>
              <p:nvPr/>
            </p:nvGrpSpPr>
            <p:grpSpPr>
              <a:xfrm>
                <a:off x="1837074" y="1397846"/>
                <a:ext cx="4055117" cy="1852269"/>
                <a:chOff x="2040879" y="1400640"/>
                <a:chExt cx="3189506" cy="2626918"/>
              </a:xfrm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9FEE4D8F-8760-429A-8EE0-3F4249F0FFBE}"/>
                    </a:ext>
                  </a:extLst>
                </p:cNvPr>
                <p:cNvSpPr/>
                <p:nvPr/>
              </p:nvSpPr>
              <p:spPr>
                <a:xfrm>
                  <a:off x="2040879" y="2713507"/>
                  <a:ext cx="3189506" cy="1314051"/>
                </a:xfrm>
                <a:prstGeom prst="roundRect">
                  <a:avLst>
                    <a:gd name="adj" fmla="val 4445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게임의 가이드 콘텐츠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기초 콘텐츠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게임에서 느낄 수 있는 재미와 플레이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아이템 등을 알려주는 콘텐츠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17AC7F68-ADD6-4D7D-B98D-0874B51EB19D}"/>
                    </a:ext>
                  </a:extLst>
                </p:cNvPr>
                <p:cNvSpPr/>
                <p:nvPr/>
              </p:nvSpPr>
              <p:spPr>
                <a:xfrm>
                  <a:off x="2040879" y="1400640"/>
                  <a:ext cx="3189506" cy="1312865"/>
                </a:xfrm>
                <a:prstGeom prst="roundRect">
                  <a:avLst>
                    <a:gd name="adj" fmla="val 4445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스테이지를 따라 </a:t>
                  </a:r>
                  <a:r>
                    <a:rPr lang="ko-KR" altLang="en-US" sz="1200" b="1" dirty="0" err="1">
                      <a:solidFill>
                        <a:schemeClr val="tx1"/>
                      </a:solidFill>
                    </a:rPr>
                    <a:t>메인스토리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 진행</a:t>
                  </a:r>
                  <a:r>
                    <a:rPr lang="en-US" altLang="ko-KR" sz="1200" b="1" dirty="0">
                      <a:solidFill>
                        <a:schemeClr val="tx1"/>
                      </a:solidFill>
                    </a:rPr>
                    <a:t>.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세계관과 주요 스토리를 따라 진행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챕터와 스테이지 단위 진행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 유저의 성장 수준을 예측하여 스테이지를 분배함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B5AD7E0-E437-4D45-A812-93EFB5B9F40C}"/>
              </a:ext>
            </a:extLst>
          </p:cNvPr>
          <p:cNvSpPr/>
          <p:nvPr/>
        </p:nvSpPr>
        <p:spPr>
          <a:xfrm>
            <a:off x="6244253" y="1437020"/>
            <a:ext cx="5569507" cy="2029781"/>
          </a:xfrm>
          <a:prstGeom prst="roundRect">
            <a:avLst>
              <a:gd name="adj" fmla="val 628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15690F8-E058-4FD0-8602-87251E47C27D}"/>
              </a:ext>
            </a:extLst>
          </p:cNvPr>
          <p:cNvGrpSpPr/>
          <p:nvPr/>
        </p:nvGrpSpPr>
        <p:grpSpPr>
          <a:xfrm>
            <a:off x="6391512" y="1525776"/>
            <a:ext cx="5239458" cy="1852268"/>
            <a:chOff x="6241030" y="1397846"/>
            <a:chExt cx="5239458" cy="1852268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5E506DB-0404-409B-A8D0-5964FE866A51}"/>
                </a:ext>
              </a:extLst>
            </p:cNvPr>
            <p:cNvGrpSpPr/>
            <p:nvPr/>
          </p:nvGrpSpPr>
          <p:grpSpPr>
            <a:xfrm>
              <a:off x="6241030" y="1397846"/>
              <a:ext cx="1285173" cy="1852268"/>
              <a:chOff x="1993503" y="1400640"/>
              <a:chExt cx="1285173" cy="1852268"/>
            </a:xfrm>
          </p:grpSpPr>
          <p:sp>
            <p:nvSpPr>
              <p:cNvPr id="9" name="사각형: 둥근 위쪽 모서리 8">
                <a:extLst>
                  <a:ext uri="{FF2B5EF4-FFF2-40B4-BE49-F238E27FC236}">
                    <a16:creationId xmlns:a16="http://schemas.microsoft.com/office/drawing/2014/main" id="{0499E8D2-2A31-49DB-BE82-2B76148EBB6F}"/>
                  </a:ext>
                </a:extLst>
              </p:cNvPr>
              <p:cNvSpPr/>
              <p:nvPr/>
            </p:nvSpPr>
            <p:spPr>
              <a:xfrm>
                <a:off x="1993503" y="1400640"/>
                <a:ext cx="1285173" cy="926551"/>
              </a:xfrm>
              <a:prstGeom prst="round2SameRect">
                <a:avLst>
                  <a:gd name="adj1" fmla="val 23214"/>
                  <a:gd name="adj2" fmla="val 0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무한 스테이지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사각형: 둥근 위쪽 모서리 14">
                <a:extLst>
                  <a:ext uri="{FF2B5EF4-FFF2-40B4-BE49-F238E27FC236}">
                    <a16:creationId xmlns:a16="http://schemas.microsoft.com/office/drawing/2014/main" id="{4F5FFA87-CD4C-49AF-8CCF-F278D1A763E0}"/>
                  </a:ext>
                </a:extLst>
              </p:cNvPr>
              <p:cNvSpPr/>
              <p:nvPr/>
            </p:nvSpPr>
            <p:spPr>
              <a:xfrm>
                <a:off x="1993503" y="2326357"/>
                <a:ext cx="1285173" cy="926551"/>
              </a:xfrm>
              <a:prstGeom prst="round2SameRect">
                <a:avLst>
                  <a:gd name="adj1" fmla="val 0"/>
                  <a:gd name="adj2" fmla="val 22727"/>
                </a:avLst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81FDDC6-DF2D-4B3C-B166-CED02AEF454B}"/>
                </a:ext>
              </a:extLst>
            </p:cNvPr>
            <p:cNvGrpSpPr/>
            <p:nvPr/>
          </p:nvGrpSpPr>
          <p:grpSpPr>
            <a:xfrm>
              <a:off x="7526203" y="1397847"/>
              <a:ext cx="3954285" cy="1852267"/>
              <a:chOff x="3400877" y="3760549"/>
              <a:chExt cx="2520000" cy="262691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C478BF1-E7A9-4848-A1FC-FE1372FE0F59}"/>
                  </a:ext>
                </a:extLst>
              </p:cNvPr>
              <p:cNvSpPr/>
              <p:nvPr/>
            </p:nvSpPr>
            <p:spPr>
              <a:xfrm>
                <a:off x="3400877" y="5081343"/>
                <a:ext cx="2520000" cy="1306122"/>
              </a:xfrm>
              <a:prstGeom prst="roundRect">
                <a:avLst>
                  <a:gd name="adj" fmla="val 4445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</a:rPr>
                  <a:t>선호 캐릭터의 성장을 확인 받기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집중하여 키우는 캐릭터의 성장 정도에 따라 보상과 피드백 부여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.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40F2658F-F7A7-4903-81FD-9FCB04798444}"/>
                  </a:ext>
                </a:extLst>
              </p:cNvPr>
              <p:cNvSpPr/>
              <p:nvPr/>
            </p:nvSpPr>
            <p:spPr>
              <a:xfrm>
                <a:off x="3400877" y="3760549"/>
                <a:ext cx="2520000" cy="1321976"/>
              </a:xfrm>
              <a:prstGeom prst="roundRect">
                <a:avLst>
                  <a:gd name="adj" fmla="val 4445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</a:rPr>
                  <a:t>절차적 생성을 통한 무한 콘텐츠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1~2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개의 캐릭터를 사용하며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얼마나 오래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멀리 갔는지에 따라 좋은 보상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피드백을 부여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E662D0A-63C8-4975-B025-ABEC83022596}"/>
              </a:ext>
            </a:extLst>
          </p:cNvPr>
          <p:cNvSpPr/>
          <p:nvPr/>
        </p:nvSpPr>
        <p:spPr>
          <a:xfrm>
            <a:off x="6244253" y="3726565"/>
            <a:ext cx="5569507" cy="2029781"/>
          </a:xfrm>
          <a:prstGeom prst="roundRect">
            <a:avLst>
              <a:gd name="adj" fmla="val 72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2D7BBBC-0DC6-4E71-BDAF-F08376EAF478}"/>
              </a:ext>
            </a:extLst>
          </p:cNvPr>
          <p:cNvGrpSpPr/>
          <p:nvPr/>
        </p:nvGrpSpPr>
        <p:grpSpPr>
          <a:xfrm>
            <a:off x="6391512" y="3815321"/>
            <a:ext cx="5239463" cy="1852269"/>
            <a:chOff x="6218087" y="3784781"/>
            <a:chExt cx="5239463" cy="185226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C0B876A-9211-49AC-8CFD-B370F8976E58}"/>
                </a:ext>
              </a:extLst>
            </p:cNvPr>
            <p:cNvGrpSpPr/>
            <p:nvPr/>
          </p:nvGrpSpPr>
          <p:grpSpPr>
            <a:xfrm>
              <a:off x="6218087" y="3784781"/>
              <a:ext cx="1285172" cy="1852268"/>
              <a:chOff x="4963227" y="1400640"/>
              <a:chExt cx="1285172" cy="1852268"/>
            </a:xfrm>
          </p:grpSpPr>
          <p:sp>
            <p:nvSpPr>
              <p:cNvPr id="11" name="사각형: 둥근 위쪽 모서리 10">
                <a:extLst>
                  <a:ext uri="{FF2B5EF4-FFF2-40B4-BE49-F238E27FC236}">
                    <a16:creationId xmlns:a16="http://schemas.microsoft.com/office/drawing/2014/main" id="{BEC45C7D-DADB-4120-976D-51D3497D8202}"/>
                  </a:ext>
                </a:extLst>
              </p:cNvPr>
              <p:cNvSpPr/>
              <p:nvPr/>
            </p:nvSpPr>
            <p:spPr>
              <a:xfrm>
                <a:off x="4963227" y="1400640"/>
                <a:ext cx="1285172" cy="926551"/>
              </a:xfrm>
              <a:prstGeom prst="round2SameRect">
                <a:avLst>
                  <a:gd name="adj1" fmla="val 23214"/>
                  <a:gd name="adj2" fmla="val 0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보스 러시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EA9C70A0-2540-4B1E-8452-91169AA8730A}"/>
                  </a:ext>
                </a:extLst>
              </p:cNvPr>
              <p:cNvSpPr/>
              <p:nvPr/>
            </p:nvSpPr>
            <p:spPr>
              <a:xfrm>
                <a:off x="4963227" y="2326357"/>
                <a:ext cx="1285172" cy="926551"/>
              </a:xfrm>
              <a:prstGeom prst="round2SameRect">
                <a:avLst>
                  <a:gd name="adj1" fmla="val 0"/>
                  <a:gd name="adj2" fmla="val 28409"/>
                </a:avLst>
              </a:prstGeom>
              <a:blipFill>
                <a:blip r:embed="rId7"/>
                <a:stretch>
                  <a:fillRect l="-50000" t="-15000" r="-50000" b="-15000"/>
                </a:stretch>
              </a:blip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37C8EAA-EA21-44D9-AD9B-2E07D6FB5456}"/>
                </a:ext>
              </a:extLst>
            </p:cNvPr>
            <p:cNvGrpSpPr/>
            <p:nvPr/>
          </p:nvGrpSpPr>
          <p:grpSpPr>
            <a:xfrm>
              <a:off x="7503259" y="3784781"/>
              <a:ext cx="3954291" cy="1852269"/>
              <a:chOff x="9141371" y="3760547"/>
              <a:chExt cx="2520002" cy="2626917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04DABA9D-FB7C-4D89-9F23-D4FA2ED0131C}"/>
                  </a:ext>
                </a:extLst>
              </p:cNvPr>
              <p:cNvSpPr/>
              <p:nvPr/>
            </p:nvSpPr>
            <p:spPr>
              <a:xfrm>
                <a:off x="9141371" y="5445379"/>
                <a:ext cx="2520001" cy="942085"/>
              </a:xfrm>
              <a:prstGeom prst="roundRect">
                <a:avLst>
                  <a:gd name="adj" fmla="val 4445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</a:rPr>
                  <a:t>가장 특이하고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개성 있는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핵심 경험을 강조하기 위해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1:1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 전투의 경험을 극대화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23D42070-AB51-42BD-B299-1CE670E72871}"/>
                  </a:ext>
                </a:extLst>
              </p:cNvPr>
              <p:cNvSpPr/>
              <p:nvPr/>
            </p:nvSpPr>
            <p:spPr>
              <a:xfrm>
                <a:off x="9141372" y="3760547"/>
                <a:ext cx="2520001" cy="1684830"/>
              </a:xfrm>
              <a:prstGeom prst="roundRect">
                <a:avLst>
                  <a:gd name="adj" fmla="val 4445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</a:rPr>
                  <a:t>보스와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1:1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만 전투만 하는 콘텐츠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핵심 경험인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보스와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1:1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전투만 단계를 거치며 진행하는 콘텐츠로 일종의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‘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탑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’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형태로 단계를 따라 다음 단계가 해금 되는 방식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.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05CAF62-829B-493A-941E-19C2F436A575}"/>
              </a:ext>
            </a:extLst>
          </p:cNvPr>
          <p:cNvGrpSpPr/>
          <p:nvPr/>
        </p:nvGrpSpPr>
        <p:grpSpPr>
          <a:xfrm>
            <a:off x="378229" y="3733044"/>
            <a:ext cx="5612024" cy="2029781"/>
            <a:chOff x="378229" y="3696161"/>
            <a:chExt cx="5612024" cy="2029781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7FCA653-9F84-4829-8382-5F23E6F5E30E}"/>
                </a:ext>
              </a:extLst>
            </p:cNvPr>
            <p:cNvSpPr/>
            <p:nvPr/>
          </p:nvSpPr>
          <p:spPr>
            <a:xfrm>
              <a:off x="378229" y="3696161"/>
              <a:ext cx="5612024" cy="2029781"/>
            </a:xfrm>
            <a:prstGeom prst="roundRect">
              <a:avLst>
                <a:gd name="adj" fmla="val 628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D31A3AD-C6D2-45C6-9C3C-095CCB56DF9C}"/>
                </a:ext>
              </a:extLst>
            </p:cNvPr>
            <p:cNvGrpSpPr/>
            <p:nvPr/>
          </p:nvGrpSpPr>
          <p:grpSpPr>
            <a:xfrm>
              <a:off x="511440" y="3784917"/>
              <a:ext cx="5345602" cy="1852268"/>
              <a:chOff x="505453" y="3784781"/>
              <a:chExt cx="5345602" cy="185226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7F2F394E-C6D5-4D4E-8B22-95C9D05419A5}"/>
                  </a:ext>
                </a:extLst>
              </p:cNvPr>
              <p:cNvGrpSpPr/>
              <p:nvPr/>
            </p:nvGrpSpPr>
            <p:grpSpPr>
              <a:xfrm>
                <a:off x="505453" y="3784781"/>
                <a:ext cx="1285173" cy="1852268"/>
                <a:chOff x="3494426" y="1400640"/>
                <a:chExt cx="1285173" cy="1852268"/>
              </a:xfrm>
            </p:grpSpPr>
            <p:sp>
              <p:nvSpPr>
                <p:cNvPr id="10" name="사각형: 둥근 위쪽 모서리 9">
                  <a:extLst>
                    <a:ext uri="{FF2B5EF4-FFF2-40B4-BE49-F238E27FC236}">
                      <a16:creationId xmlns:a16="http://schemas.microsoft.com/office/drawing/2014/main" id="{03C57CA8-20B8-48F6-92D1-08EF536FFC8E}"/>
                    </a:ext>
                  </a:extLst>
                </p:cNvPr>
                <p:cNvSpPr/>
                <p:nvPr/>
              </p:nvSpPr>
              <p:spPr>
                <a:xfrm>
                  <a:off x="3494426" y="1400640"/>
                  <a:ext cx="1285173" cy="926551"/>
                </a:xfrm>
                <a:prstGeom prst="round2SameRect">
                  <a:avLst>
                    <a:gd name="adj1" fmla="val 23214"/>
                    <a:gd name="adj2" fmla="val 0"/>
                  </a:avLst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이어 달리기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사각형: 둥근 위쪽 모서리 15">
                  <a:extLst>
                    <a:ext uri="{FF2B5EF4-FFF2-40B4-BE49-F238E27FC236}">
                      <a16:creationId xmlns:a16="http://schemas.microsoft.com/office/drawing/2014/main" id="{91E1BE66-F95B-4225-BC14-12474839CF49}"/>
                    </a:ext>
                  </a:extLst>
                </p:cNvPr>
                <p:cNvSpPr/>
                <p:nvPr/>
              </p:nvSpPr>
              <p:spPr>
                <a:xfrm>
                  <a:off x="3494426" y="2326357"/>
                  <a:ext cx="1285173" cy="926551"/>
                </a:xfrm>
                <a:prstGeom prst="round2SameRect">
                  <a:avLst>
                    <a:gd name="adj1" fmla="val 0"/>
                    <a:gd name="adj2" fmla="val 22727"/>
                  </a:avLst>
                </a:prstGeom>
                <a:blipFill dpi="0" rotWithShape="1">
                  <a:blip r:embed="rId8"/>
                  <a:srcRect/>
                  <a:stretch>
                    <a:fillRect b="-15000"/>
                  </a:stretch>
                </a:blip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61AA972-0909-47C1-9B8A-85DBD630CFD3}"/>
                  </a:ext>
                </a:extLst>
              </p:cNvPr>
              <p:cNvGrpSpPr/>
              <p:nvPr/>
            </p:nvGrpSpPr>
            <p:grpSpPr>
              <a:xfrm>
                <a:off x="1785493" y="3822548"/>
                <a:ext cx="4065562" cy="1808022"/>
                <a:chOff x="6271125" y="3760547"/>
                <a:chExt cx="2520000" cy="2673175"/>
              </a:xfrm>
            </p:grpSpPr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F4ADC775-77D5-4A68-AC08-3A83F212E23C}"/>
                    </a:ext>
                  </a:extLst>
                </p:cNvPr>
                <p:cNvSpPr/>
                <p:nvPr/>
              </p:nvSpPr>
              <p:spPr>
                <a:xfrm>
                  <a:off x="6271125" y="5517006"/>
                  <a:ext cx="2520000" cy="916716"/>
                </a:xfrm>
                <a:prstGeom prst="roundRect">
                  <a:avLst>
                    <a:gd name="adj" fmla="val 4445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캐릭터 수집에 대한 보상 콘텐츠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다양한 캐릭터의 수집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성장에 의미를 부여하는 콘텐츠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05BF4CC0-3464-4968-9EB6-B21FE28C695A}"/>
                    </a:ext>
                  </a:extLst>
                </p:cNvPr>
                <p:cNvSpPr/>
                <p:nvPr/>
              </p:nvSpPr>
              <p:spPr>
                <a:xfrm>
                  <a:off x="6271125" y="3760547"/>
                  <a:ext cx="2520000" cy="1756458"/>
                </a:xfrm>
                <a:prstGeom prst="roundRect">
                  <a:avLst>
                    <a:gd name="adj" fmla="val 4445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한번에 많은 캐릭터의 사용처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최대 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10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개의 캐릭터를 사용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한 캐릭터의 플레이가 종료 되면 세이브 포인트를 생성하고 다음 캐릭터를 선택해 플레이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B6BE051-002C-402E-865E-426381CCFA9A}"/>
              </a:ext>
            </a:extLst>
          </p:cNvPr>
          <p:cNvSpPr/>
          <p:nvPr/>
        </p:nvSpPr>
        <p:spPr>
          <a:xfrm>
            <a:off x="378230" y="775336"/>
            <a:ext cx="11435530" cy="399825"/>
          </a:xfrm>
          <a:prstGeom prst="roundRect">
            <a:avLst>
              <a:gd name="adj" fmla="val 1482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기초 콘텐츠 기획 의도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지속성을 갖추기 위해 각 콘텐츠 별로 경험을 구체화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구분하여 순환 될 수 있도록 구성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66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AC58E3A-7D40-4C2E-9AD9-53808F965DBC}"/>
              </a:ext>
            </a:extLst>
          </p:cNvPr>
          <p:cNvSpPr/>
          <p:nvPr/>
        </p:nvSpPr>
        <p:spPr>
          <a:xfrm>
            <a:off x="378228" y="690879"/>
            <a:ext cx="11443657" cy="5476243"/>
          </a:xfrm>
          <a:prstGeom prst="roundRect">
            <a:avLst>
              <a:gd name="adj" fmla="val 44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플레이 제한 요소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의도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콘텐츠를 적정수준 이용 했을 때 다른 콘텐츠 플레이를 유도하기 위한 장치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성장 수준을 예측 가능한 범위로 만들기 위해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자주 플레이 하는 콘텐츠에 일정 수준 이상 제약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무제한으로 콘텐츠를 소모해야 강해진다는 부담을 없애기 위함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1C8EEB-ED2D-4AF3-9861-6D13E76F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콘텐츠 구성과 의도</a:t>
            </a:r>
            <a:endParaRPr 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513755-F0D1-4D96-8586-5CE9F7EE2A7D}"/>
              </a:ext>
            </a:extLst>
          </p:cNvPr>
          <p:cNvGrpSpPr/>
          <p:nvPr/>
        </p:nvGrpSpPr>
        <p:grpSpPr>
          <a:xfrm>
            <a:off x="490197" y="1185401"/>
            <a:ext cx="4247552" cy="1375991"/>
            <a:chOff x="1661726" y="1617251"/>
            <a:chExt cx="4247552" cy="1375991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F6249EF8-0B51-4F49-B9E0-C515ADC29D65}"/>
                </a:ext>
              </a:extLst>
            </p:cNvPr>
            <p:cNvSpPr/>
            <p:nvPr/>
          </p:nvSpPr>
          <p:spPr>
            <a:xfrm>
              <a:off x="1661726" y="1617251"/>
              <a:ext cx="954714" cy="688305"/>
            </a:xfrm>
            <a:prstGeom prst="round2SameRect">
              <a:avLst>
                <a:gd name="adj1" fmla="val 23214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메인 퀘스트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8D23A60F-3AC9-4863-80C8-B7C98B05045A}"/>
                </a:ext>
              </a:extLst>
            </p:cNvPr>
            <p:cNvSpPr/>
            <p:nvPr/>
          </p:nvSpPr>
          <p:spPr>
            <a:xfrm>
              <a:off x="2748450" y="1617251"/>
              <a:ext cx="954714" cy="688305"/>
            </a:xfrm>
            <a:prstGeom prst="round2SameRect">
              <a:avLst>
                <a:gd name="adj1" fmla="val 23214"/>
                <a:gd name="adj2" fmla="val 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무한 스테이지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AA8A455D-DD1E-4603-8C20-401B032E055A}"/>
                </a:ext>
              </a:extLst>
            </p:cNvPr>
            <p:cNvSpPr/>
            <p:nvPr/>
          </p:nvSpPr>
          <p:spPr>
            <a:xfrm>
              <a:off x="3863438" y="1617251"/>
              <a:ext cx="954714" cy="688305"/>
            </a:xfrm>
            <a:prstGeom prst="round2SameRect">
              <a:avLst>
                <a:gd name="adj1" fmla="val 23214"/>
                <a:gd name="adj2" fmla="val 0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이어 달리기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2F3BE1ED-6321-4FF0-B582-1755017FCD73}"/>
                </a:ext>
              </a:extLst>
            </p:cNvPr>
            <p:cNvSpPr/>
            <p:nvPr/>
          </p:nvSpPr>
          <p:spPr>
            <a:xfrm>
              <a:off x="4954564" y="1617251"/>
              <a:ext cx="954714" cy="688305"/>
            </a:xfrm>
            <a:prstGeom prst="round2SameRect">
              <a:avLst>
                <a:gd name="adj1" fmla="val 23214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보스 러시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19654C55-3D7A-4DE0-AFEB-132B6D5783D6}"/>
                </a:ext>
              </a:extLst>
            </p:cNvPr>
            <p:cNvSpPr/>
            <p:nvPr/>
          </p:nvSpPr>
          <p:spPr>
            <a:xfrm>
              <a:off x="1661726" y="2304936"/>
              <a:ext cx="954714" cy="688305"/>
            </a:xfrm>
            <a:prstGeom prst="round2SameRect">
              <a:avLst>
                <a:gd name="adj1" fmla="val 0"/>
                <a:gd name="adj2" fmla="val 2272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097112D8-E27F-4AE7-86AC-48848E260C89}"/>
                </a:ext>
              </a:extLst>
            </p:cNvPr>
            <p:cNvSpPr/>
            <p:nvPr/>
          </p:nvSpPr>
          <p:spPr>
            <a:xfrm>
              <a:off x="4954564" y="2304937"/>
              <a:ext cx="954714" cy="688305"/>
            </a:xfrm>
            <a:prstGeom prst="round2SameRect">
              <a:avLst>
                <a:gd name="adj1" fmla="val 0"/>
                <a:gd name="adj2" fmla="val 28409"/>
              </a:avLst>
            </a:prstGeom>
            <a:blipFill>
              <a:blip r:embed="rId2"/>
              <a:stretch>
                <a:fillRect l="-50000" t="-15000" r="-50000" b="-15000"/>
              </a:stretch>
            </a:blip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4" name="Picture 2" descr="Basically how Claire's power works - #Basically #Claire39s #power #works">
              <a:extLst>
                <a:ext uri="{FF2B5EF4-FFF2-40B4-BE49-F238E27FC236}">
                  <a16:creationId xmlns:a16="http://schemas.microsoft.com/office/drawing/2014/main" id="{D80CDB91-0BB3-4C35-B512-B793EAA1C9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46862" l="4715" r="9454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77" t="2707" r="9922" b="53715"/>
            <a:stretch/>
          </p:blipFill>
          <p:spPr bwMode="auto">
            <a:xfrm rot="20915013">
              <a:off x="2181687" y="2455328"/>
              <a:ext cx="440952" cy="529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A78CF95F-BC61-426C-A09B-317092BF195A}"/>
                </a:ext>
              </a:extLst>
            </p:cNvPr>
            <p:cNvSpPr/>
            <p:nvPr/>
          </p:nvSpPr>
          <p:spPr>
            <a:xfrm>
              <a:off x="2748450" y="2304936"/>
              <a:ext cx="954714" cy="688305"/>
            </a:xfrm>
            <a:prstGeom prst="round2SameRect">
              <a:avLst>
                <a:gd name="adj1" fmla="val 0"/>
                <a:gd name="adj2" fmla="val 22727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9268F45-C68B-4372-9152-B01D426B4A83}"/>
                </a:ext>
              </a:extLst>
            </p:cNvPr>
            <p:cNvSpPr/>
            <p:nvPr/>
          </p:nvSpPr>
          <p:spPr>
            <a:xfrm>
              <a:off x="3863438" y="2304936"/>
              <a:ext cx="954714" cy="688305"/>
            </a:xfrm>
            <a:prstGeom prst="round2SameRect">
              <a:avLst>
                <a:gd name="adj1" fmla="val 0"/>
                <a:gd name="adj2" fmla="val 22727"/>
              </a:avLst>
            </a:prstGeom>
            <a:blipFill dpi="0" rotWithShape="1">
              <a:blip r:embed="rId6"/>
              <a:srcRect/>
              <a:stretch>
                <a:fillRect b="-15000"/>
              </a:stretch>
            </a:blip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B4F42D0-4069-4427-AD41-1FBC30B6D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266" l="7299" r="87591">
                          <a14:foregroundMark x1="34307" y1="13873" x2="34307" y2="13873"/>
                          <a14:foregroundMark x1="33577" y1="15029" x2="33577" y2="15029"/>
                          <a14:foregroundMark x1="33577" y1="13873" x2="33577" y2="13873"/>
                          <a14:backgroundMark x1="32847" y1="13295" x2="32847" y2="13295"/>
                          <a14:backgroundMark x1="37226" y1="4624" x2="37226" y2="4624"/>
                          <a14:backgroundMark x1="39416" y1="2312" x2="39416" y2="2312"/>
                          <a14:backgroundMark x1="46715" y1="5780" x2="46715" y2="5780"/>
                          <a14:backgroundMark x1="50365" y1="7514" x2="50365" y2="7514"/>
                          <a14:backgroundMark x1="56934" y1="5202" x2="56934" y2="5202"/>
                          <a14:backgroundMark x1="63504" y1="11561" x2="63504" y2="11561"/>
                          <a14:backgroundMark x1="67883" y1="22543" x2="67883" y2="23121"/>
                          <a14:backgroundMark x1="26277" y1="21965" x2="26277" y2="21965"/>
                          <a14:backgroundMark x1="24818" y1="27168" x2="24818" y2="27168"/>
                          <a14:backgroundMark x1="41606" y1="28324" x2="41606" y2="28324"/>
                          <a14:backgroundMark x1="30657" y1="35838" x2="30657" y2="35838"/>
                          <a14:backgroundMark x1="30657" y1="38150" x2="30657" y2="38150"/>
                          <a14:backgroundMark x1="18248" y1="46243" x2="18248" y2="46243"/>
                          <a14:backgroundMark x1="14599" y1="52601" x2="14599" y2="52601"/>
                          <a14:backgroundMark x1="20438" y1="62428" x2="20438" y2="62428"/>
                          <a14:backgroundMark x1="70803" y1="39306" x2="70803" y2="39306"/>
                          <a14:backgroundMark x1="66423" y1="29480" x2="66423" y2="29480"/>
                          <a14:backgroundMark x1="62774" y1="35260" x2="62774" y2="35260"/>
                          <a14:backgroundMark x1="73723" y1="46243" x2="73723" y2="46243"/>
                          <a14:backgroundMark x1="73723" y1="53179" x2="73723" y2="53179"/>
                          <a14:backgroundMark x1="72263" y1="60694" x2="71533" y2="62428"/>
                          <a14:backgroundMark x1="63504" y1="74566" x2="63504" y2="74566"/>
                          <a14:backgroundMark x1="65693" y1="88439" x2="65693" y2="88439"/>
                          <a14:backgroundMark x1="44526" y1="83237" x2="44526" y2="832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6" r="26007"/>
            <a:stretch/>
          </p:blipFill>
          <p:spPr>
            <a:xfrm>
              <a:off x="1760971" y="2473057"/>
              <a:ext cx="236216" cy="4945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0A0ABD-B6C7-4B1E-B6C1-32A351B208B7}"/>
                </a:ext>
              </a:extLst>
            </p:cNvPr>
            <p:cNvSpPr/>
            <p:nvPr/>
          </p:nvSpPr>
          <p:spPr>
            <a:xfrm>
              <a:off x="1760971" y="2897989"/>
              <a:ext cx="756767" cy="433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aphicFrame>
        <p:nvGraphicFramePr>
          <p:cNvPr id="24" name="표 20">
            <a:extLst>
              <a:ext uri="{FF2B5EF4-FFF2-40B4-BE49-F238E27FC236}">
                <a16:creationId xmlns:a16="http://schemas.microsoft.com/office/drawing/2014/main" id="{FD98E316-2167-4145-ABB7-819CA9A4A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01774"/>
              </p:ext>
            </p:extLst>
          </p:nvPr>
        </p:nvGraphicFramePr>
        <p:xfrm>
          <a:off x="378228" y="2761386"/>
          <a:ext cx="11435543" cy="2081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940">
                  <a:extLst>
                    <a:ext uri="{9D8B030D-6E8A-4147-A177-3AD203B41FA5}">
                      <a16:colId xmlns:a16="http://schemas.microsoft.com/office/drawing/2014/main" val="3015061274"/>
                    </a:ext>
                  </a:extLst>
                </a:gridCol>
                <a:gridCol w="1341940">
                  <a:extLst>
                    <a:ext uri="{9D8B030D-6E8A-4147-A177-3AD203B41FA5}">
                      <a16:colId xmlns:a16="http://schemas.microsoft.com/office/drawing/2014/main" val="661169474"/>
                    </a:ext>
                  </a:extLst>
                </a:gridCol>
                <a:gridCol w="1341940">
                  <a:extLst>
                    <a:ext uri="{9D8B030D-6E8A-4147-A177-3AD203B41FA5}">
                      <a16:colId xmlns:a16="http://schemas.microsoft.com/office/drawing/2014/main" val="1434811330"/>
                    </a:ext>
                  </a:extLst>
                </a:gridCol>
                <a:gridCol w="7409723">
                  <a:extLst>
                    <a:ext uri="{9D8B030D-6E8A-4147-A177-3AD203B41FA5}">
                      <a16:colId xmlns:a16="http://schemas.microsoft.com/office/drawing/2014/main" val="1629549099"/>
                    </a:ext>
                  </a:extLst>
                </a:gridCol>
              </a:tblGrid>
              <a:tr h="4064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입장권 제한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보상 시기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68446"/>
                  </a:ext>
                </a:extLst>
              </a:tr>
              <a:tr h="4553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 퀘스트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없음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최초 클리어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유저의 성장정도에 따라 도달 할 수 있는 최대 스테이지가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정해짐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943644"/>
                  </a:ext>
                </a:extLst>
              </a:tr>
              <a:tr h="4064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/>
                        <a:t>무한 스테이지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/>
                        <a:t>있음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/>
                        <a:t>클리어 마다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/>
                        <a:t> </a:t>
                      </a:r>
                      <a:r>
                        <a:rPr lang="ko-KR" altLang="en-US" sz="1200" b="0" dirty="0"/>
                        <a:t>가장 자주 플레이 해야 할 콘텐츠로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자주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많이 할 수록 장비가 성장함</a:t>
                      </a:r>
                      <a:r>
                        <a:rPr lang="en-US" altLang="ko-KR" sz="1200" b="0" dirty="0"/>
                        <a:t>.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288386"/>
                  </a:ext>
                </a:extLst>
              </a:tr>
              <a:tr h="4064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/>
                        <a:t>이어 달리기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/>
                        <a:t>있음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/>
                        <a:t>주간 단위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/>
                        <a:t> </a:t>
                      </a:r>
                      <a:r>
                        <a:rPr lang="ko-KR" altLang="en-US" sz="1200" b="0" dirty="0"/>
                        <a:t>한 주에 세운 기록 중 가장 좋은 기록에 따라 보상을 획득함</a:t>
                      </a:r>
                      <a:r>
                        <a:rPr lang="en-US" altLang="ko-KR" sz="1200" b="0" dirty="0"/>
                        <a:t>. </a:t>
                      </a:r>
                      <a:r>
                        <a:rPr lang="ko-KR" altLang="en-US" sz="1200" b="0" dirty="0"/>
                        <a:t>재화와 보석 등으로 주마다 보상 변경</a:t>
                      </a:r>
                      <a:r>
                        <a:rPr lang="en-US" altLang="ko-KR" sz="1200" b="0" dirty="0"/>
                        <a:t>.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458228"/>
                  </a:ext>
                </a:extLst>
              </a:tr>
              <a:tr h="4064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/>
                        <a:t>보스 러시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/>
                        <a:t>없음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/>
                        <a:t>최초 클리어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/>
                        <a:t> </a:t>
                      </a:r>
                      <a:r>
                        <a:rPr lang="ko-KR" altLang="en-US" sz="1200" b="0" dirty="0"/>
                        <a:t>유저의 성장정도에 따라 도달 할 수 있는 최대 스테이지가 </a:t>
                      </a:r>
                      <a:r>
                        <a:rPr lang="ko-KR" altLang="en-US" sz="1200" b="0" dirty="0" err="1"/>
                        <a:t>정해짐</a:t>
                      </a:r>
                      <a:r>
                        <a:rPr lang="en-US" altLang="ko-KR" sz="1200" b="0" dirty="0"/>
                        <a:t>.</a:t>
                      </a:r>
                      <a:endParaRPr 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917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26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1A7E0-36E7-4DC5-9E40-0045480B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콘텐츠 로드맵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69246E2-5710-4AE4-A487-F8AAD2C27710}"/>
              </a:ext>
            </a:extLst>
          </p:cNvPr>
          <p:cNvSpPr/>
          <p:nvPr/>
        </p:nvSpPr>
        <p:spPr>
          <a:xfrm>
            <a:off x="378229" y="763341"/>
            <a:ext cx="11440623" cy="455860"/>
          </a:xfrm>
          <a:prstGeom prst="roundRect">
            <a:avLst>
              <a:gd name="adj" fmla="val 2804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개요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유저가 실제로 플레이 하게 될 콘텐츠의 해금 되는 시기를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유저의 성장 정도와 종합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137F90E-D265-44F1-AE9F-C3FDF7CF1D33}"/>
              </a:ext>
            </a:extLst>
          </p:cNvPr>
          <p:cNvSpPr>
            <a:spLocks noChangeAspect="1"/>
          </p:cNvSpPr>
          <p:nvPr/>
        </p:nvSpPr>
        <p:spPr>
          <a:xfrm>
            <a:off x="663897" y="1782954"/>
            <a:ext cx="5774759" cy="2730707"/>
          </a:xfrm>
          <a:custGeom>
            <a:avLst/>
            <a:gdLst>
              <a:gd name="connsiteX0" fmla="*/ 0 w 10941877"/>
              <a:gd name="connsiteY0" fmla="*/ 0 h 5343671"/>
              <a:gd name="connsiteX1" fmla="*/ 180000 w 10941877"/>
              <a:gd name="connsiteY1" fmla="*/ 0 h 5343671"/>
              <a:gd name="connsiteX2" fmla="*/ 180000 w 10941877"/>
              <a:gd name="connsiteY2" fmla="*/ 5163671 h 5343671"/>
              <a:gd name="connsiteX3" fmla="*/ 10941877 w 10941877"/>
              <a:gd name="connsiteY3" fmla="*/ 5163671 h 5343671"/>
              <a:gd name="connsiteX4" fmla="*/ 10941877 w 10941877"/>
              <a:gd name="connsiteY4" fmla="*/ 5343671 h 5343671"/>
              <a:gd name="connsiteX5" fmla="*/ 180000 w 10941877"/>
              <a:gd name="connsiteY5" fmla="*/ 5343671 h 5343671"/>
              <a:gd name="connsiteX6" fmla="*/ 141877 w 10941877"/>
              <a:gd name="connsiteY6" fmla="*/ 5343671 h 5343671"/>
              <a:gd name="connsiteX7" fmla="*/ 0 w 10941877"/>
              <a:gd name="connsiteY7" fmla="*/ 5343671 h 534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41877" h="5343671">
                <a:moveTo>
                  <a:pt x="0" y="0"/>
                </a:moveTo>
                <a:lnTo>
                  <a:pt x="180000" y="0"/>
                </a:lnTo>
                <a:lnTo>
                  <a:pt x="180000" y="5163671"/>
                </a:lnTo>
                <a:lnTo>
                  <a:pt x="10941877" y="5163671"/>
                </a:lnTo>
                <a:lnTo>
                  <a:pt x="10941877" y="5343671"/>
                </a:lnTo>
                <a:lnTo>
                  <a:pt x="180000" y="5343671"/>
                </a:lnTo>
                <a:lnTo>
                  <a:pt x="141877" y="5343671"/>
                </a:lnTo>
                <a:lnTo>
                  <a:pt x="0" y="5343671"/>
                </a:lnTo>
                <a:close/>
              </a:path>
            </a:pathLst>
          </a:custGeom>
          <a:solidFill>
            <a:srgbClr val="2A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538ABE-4754-4184-A9D2-0EF52938276A}"/>
              </a:ext>
            </a:extLst>
          </p:cNvPr>
          <p:cNvSpPr/>
          <p:nvPr/>
        </p:nvSpPr>
        <p:spPr>
          <a:xfrm>
            <a:off x="6382670" y="4359642"/>
            <a:ext cx="493989" cy="225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시간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7AFA96-3FA0-4955-8199-02F11D830C63}"/>
              </a:ext>
            </a:extLst>
          </p:cNvPr>
          <p:cNvSpPr/>
          <p:nvPr/>
        </p:nvSpPr>
        <p:spPr>
          <a:xfrm>
            <a:off x="280210" y="1599573"/>
            <a:ext cx="1184603" cy="217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종합된 능력치</a:t>
            </a:r>
          </a:p>
        </p:txBody>
      </p:sp>
      <p:sp>
        <p:nvSpPr>
          <p:cNvPr id="30" name="오른쪽 대괄호 29">
            <a:extLst>
              <a:ext uri="{FF2B5EF4-FFF2-40B4-BE49-F238E27FC236}">
                <a16:creationId xmlns:a16="http://schemas.microsoft.com/office/drawing/2014/main" id="{619BE079-BA05-4BD8-A098-B10725249679}"/>
              </a:ext>
            </a:extLst>
          </p:cNvPr>
          <p:cNvSpPr/>
          <p:nvPr/>
        </p:nvSpPr>
        <p:spPr>
          <a:xfrm rot="16200000">
            <a:off x="1981416" y="993070"/>
            <a:ext cx="307092" cy="2282316"/>
          </a:xfrm>
          <a:prstGeom prst="rightBracket">
            <a:avLst>
              <a:gd name="adj" fmla="val 359808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대괄호 32">
            <a:extLst>
              <a:ext uri="{FF2B5EF4-FFF2-40B4-BE49-F238E27FC236}">
                <a16:creationId xmlns:a16="http://schemas.microsoft.com/office/drawing/2014/main" id="{D76ADA74-F643-43C5-B428-D58D88D2E94D}"/>
              </a:ext>
            </a:extLst>
          </p:cNvPr>
          <p:cNvSpPr/>
          <p:nvPr/>
        </p:nvSpPr>
        <p:spPr>
          <a:xfrm rot="5400000">
            <a:off x="2132953" y="3222211"/>
            <a:ext cx="35215" cy="2251122"/>
          </a:xfrm>
          <a:prstGeom prst="rightBracket">
            <a:avLst>
              <a:gd name="adj" fmla="val 480101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오른쪽 대괄호 47">
            <a:extLst>
              <a:ext uri="{FF2B5EF4-FFF2-40B4-BE49-F238E27FC236}">
                <a16:creationId xmlns:a16="http://schemas.microsoft.com/office/drawing/2014/main" id="{30E95678-0015-497D-A452-66F8637CA807}"/>
              </a:ext>
            </a:extLst>
          </p:cNvPr>
          <p:cNvSpPr/>
          <p:nvPr/>
        </p:nvSpPr>
        <p:spPr>
          <a:xfrm rot="5400000">
            <a:off x="4323987" y="3282299"/>
            <a:ext cx="35217" cy="2130950"/>
          </a:xfrm>
          <a:prstGeom prst="rightBracket">
            <a:avLst>
              <a:gd name="adj" fmla="val 480101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대괄호 48">
            <a:extLst>
              <a:ext uri="{FF2B5EF4-FFF2-40B4-BE49-F238E27FC236}">
                <a16:creationId xmlns:a16="http://schemas.microsoft.com/office/drawing/2014/main" id="{347A5386-3AAF-41DC-8AD1-248735CE2DBD}"/>
              </a:ext>
            </a:extLst>
          </p:cNvPr>
          <p:cNvSpPr/>
          <p:nvPr/>
        </p:nvSpPr>
        <p:spPr>
          <a:xfrm rot="5400000">
            <a:off x="5806360" y="3929720"/>
            <a:ext cx="35218" cy="833799"/>
          </a:xfrm>
          <a:prstGeom prst="rightBracket">
            <a:avLst>
              <a:gd name="adj" fmla="val 25901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41D77B-ABE2-486E-8280-B94BFAED5368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2316466" y="3082384"/>
            <a:ext cx="51038" cy="54150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4B30086-AA8F-462D-8BB8-59584CF5DC7B}"/>
              </a:ext>
            </a:extLst>
          </p:cNvPr>
          <p:cNvSpPr/>
          <p:nvPr/>
        </p:nvSpPr>
        <p:spPr>
          <a:xfrm>
            <a:off x="1751619" y="2864965"/>
            <a:ext cx="1129693" cy="217419"/>
          </a:xfrm>
          <a:prstGeom prst="roundRect">
            <a:avLst>
              <a:gd name="adj" fmla="val 209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무한 스테이지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EF77D3-346A-4E4D-A0FC-715C3D1B6059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675049" y="2691087"/>
            <a:ext cx="415936" cy="38845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2B8082B-2512-496B-A864-F9DCA6FAC9E6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904445" y="2327124"/>
            <a:ext cx="251908" cy="23545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6DF4A8A-F2B3-4131-B368-57614A0A3152}"/>
              </a:ext>
            </a:extLst>
          </p:cNvPr>
          <p:cNvSpPr/>
          <p:nvPr/>
        </p:nvSpPr>
        <p:spPr>
          <a:xfrm>
            <a:off x="4455353" y="2562576"/>
            <a:ext cx="898184" cy="217419"/>
          </a:xfrm>
          <a:prstGeom prst="roundRect">
            <a:avLst>
              <a:gd name="adj" fmla="val 209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보스 러시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5FEE9E1-9E16-48C6-AC4C-DB1FD2C8722E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1033381" y="3770026"/>
            <a:ext cx="240954" cy="39533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6022A0F-5E7A-42A4-AD85-3622F98E0090}"/>
              </a:ext>
            </a:extLst>
          </p:cNvPr>
          <p:cNvSpPr/>
          <p:nvPr/>
        </p:nvSpPr>
        <p:spPr>
          <a:xfrm>
            <a:off x="781860" y="3552607"/>
            <a:ext cx="984949" cy="217419"/>
          </a:xfrm>
          <a:prstGeom prst="roundRect">
            <a:avLst>
              <a:gd name="adj" fmla="val 209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tx1"/>
                </a:solidFill>
              </a:rPr>
              <a:t>메인 퀘스트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2525705-50CF-448E-8B20-6C264336C558}"/>
              </a:ext>
            </a:extLst>
          </p:cNvPr>
          <p:cNvSpPr/>
          <p:nvPr/>
        </p:nvSpPr>
        <p:spPr>
          <a:xfrm>
            <a:off x="964331" y="4165365"/>
            <a:ext cx="901338" cy="154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오른쪽 대괄호 69">
            <a:extLst>
              <a:ext uri="{FF2B5EF4-FFF2-40B4-BE49-F238E27FC236}">
                <a16:creationId xmlns:a16="http://schemas.microsoft.com/office/drawing/2014/main" id="{DFCACC3C-3E66-4BA1-8EE7-28B8BC01BC36}"/>
              </a:ext>
            </a:extLst>
          </p:cNvPr>
          <p:cNvSpPr/>
          <p:nvPr/>
        </p:nvSpPr>
        <p:spPr>
          <a:xfrm rot="16200000">
            <a:off x="4191835" y="1072539"/>
            <a:ext cx="307092" cy="2123377"/>
          </a:xfrm>
          <a:prstGeom prst="rightBracket">
            <a:avLst>
              <a:gd name="adj" fmla="val 43257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9CA34FD-37DD-4C68-B34A-98B49E80AD9D}"/>
              </a:ext>
            </a:extLst>
          </p:cNvPr>
          <p:cNvSpPr/>
          <p:nvPr/>
        </p:nvSpPr>
        <p:spPr>
          <a:xfrm>
            <a:off x="3087311" y="2418973"/>
            <a:ext cx="1175476" cy="272114"/>
          </a:xfrm>
          <a:prstGeom prst="roundRect">
            <a:avLst>
              <a:gd name="adj" fmla="val 209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이어 달리기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D081AEF-1A09-4FD6-B729-548076F1F3FD}"/>
              </a:ext>
            </a:extLst>
          </p:cNvPr>
          <p:cNvSpPr/>
          <p:nvPr/>
        </p:nvSpPr>
        <p:spPr>
          <a:xfrm>
            <a:off x="3219029" y="4165365"/>
            <a:ext cx="901338" cy="154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A833F20-EB3A-4140-ABF9-D34531CD2332}"/>
              </a:ext>
            </a:extLst>
          </p:cNvPr>
          <p:cNvSpPr/>
          <p:nvPr/>
        </p:nvSpPr>
        <p:spPr>
          <a:xfrm>
            <a:off x="5371469" y="4165365"/>
            <a:ext cx="901338" cy="154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2DF65A7-B7E3-466D-9F77-DDAA9059FB29}"/>
              </a:ext>
            </a:extLst>
          </p:cNvPr>
          <p:cNvSpPr/>
          <p:nvPr/>
        </p:nvSpPr>
        <p:spPr>
          <a:xfrm>
            <a:off x="6195528" y="4165365"/>
            <a:ext cx="410537" cy="154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AEB1B32-F9D3-46F9-8EF9-748FB56B135B}"/>
              </a:ext>
            </a:extLst>
          </p:cNvPr>
          <p:cNvSpPr/>
          <p:nvPr/>
        </p:nvSpPr>
        <p:spPr>
          <a:xfrm>
            <a:off x="1390798" y="1761982"/>
            <a:ext cx="1542932" cy="217419"/>
          </a:xfrm>
          <a:prstGeom prst="roundRect">
            <a:avLst>
              <a:gd name="adj" fmla="val 20926"/>
            </a:avLst>
          </a:prstGeom>
          <a:solidFill>
            <a:srgbClr val="ABCCF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첫인상 이미지 구축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2F928AB3-8C36-4071-BAE7-7A33043CF609}"/>
              </a:ext>
            </a:extLst>
          </p:cNvPr>
          <p:cNvSpPr/>
          <p:nvPr/>
        </p:nvSpPr>
        <p:spPr>
          <a:xfrm>
            <a:off x="3563780" y="1760652"/>
            <a:ext cx="1555630" cy="217419"/>
          </a:xfrm>
          <a:prstGeom prst="roundRect">
            <a:avLst>
              <a:gd name="adj" fmla="val 20926"/>
            </a:avLst>
          </a:prstGeom>
          <a:solidFill>
            <a:srgbClr val="ABCCF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</a:rPr>
              <a:t>콘텐츠 순환 가이드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8945B80-602E-4512-8C71-5C64DE51D9A8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272336" y="3079538"/>
            <a:ext cx="3785" cy="125062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602E524-E532-4DCA-BBAC-26A5497077E6}"/>
              </a:ext>
            </a:extLst>
          </p:cNvPr>
          <p:cNvCxnSpPr>
            <a:cxnSpLocks/>
          </p:cNvCxnSpPr>
          <p:nvPr/>
        </p:nvCxnSpPr>
        <p:spPr>
          <a:xfrm flipV="1">
            <a:off x="5407070" y="2260846"/>
            <a:ext cx="0" cy="205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BBBAACCE-6A95-4B20-BE08-CB24D5C367DE}"/>
              </a:ext>
            </a:extLst>
          </p:cNvPr>
          <p:cNvCxnSpPr>
            <a:cxnSpLocks/>
          </p:cNvCxnSpPr>
          <p:nvPr/>
        </p:nvCxnSpPr>
        <p:spPr>
          <a:xfrm flipV="1">
            <a:off x="6240869" y="2101159"/>
            <a:ext cx="0" cy="221859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028A5E-F5BC-4497-8CCB-189502F92A0E}"/>
              </a:ext>
            </a:extLst>
          </p:cNvPr>
          <p:cNvGrpSpPr/>
          <p:nvPr/>
        </p:nvGrpSpPr>
        <p:grpSpPr>
          <a:xfrm>
            <a:off x="1024999" y="2101159"/>
            <a:ext cx="5215869" cy="2064205"/>
            <a:chOff x="1024999" y="3930586"/>
            <a:chExt cx="5215869" cy="20642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91EEB02-97A7-48B5-9248-7267A6C8D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999" y="5438550"/>
              <a:ext cx="1137265" cy="556241"/>
            </a:xfrm>
            <a:prstGeom prst="line">
              <a:avLst/>
            </a:prstGeom>
            <a:ln w="28575">
              <a:solidFill>
                <a:srgbClr val="0554F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E993F2B-625F-49CA-A1C8-A5CCE9427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2264" y="5438550"/>
              <a:ext cx="206768" cy="1"/>
            </a:xfrm>
            <a:prstGeom prst="line">
              <a:avLst/>
            </a:prstGeom>
            <a:ln w="28575">
              <a:solidFill>
                <a:srgbClr val="0554F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83CA231-0666-4C4F-8653-0E260F7EF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9032" y="4926573"/>
              <a:ext cx="907089" cy="511977"/>
            </a:xfrm>
            <a:prstGeom prst="line">
              <a:avLst/>
            </a:prstGeom>
            <a:ln w="28575">
              <a:solidFill>
                <a:srgbClr val="0554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4F4AFA6-3581-483A-8802-54DBCD4DD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6122" y="4891357"/>
              <a:ext cx="786194" cy="35217"/>
            </a:xfrm>
            <a:prstGeom prst="line">
              <a:avLst/>
            </a:prstGeom>
            <a:ln w="28575">
              <a:solidFill>
                <a:srgbClr val="0554F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B42488A-71DA-4334-90D8-806E98806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2317" y="4184493"/>
              <a:ext cx="562706" cy="706863"/>
            </a:xfrm>
            <a:prstGeom prst="line">
              <a:avLst/>
            </a:prstGeom>
            <a:ln w="28575">
              <a:solidFill>
                <a:srgbClr val="0554F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046E82A-D339-4002-A441-61512B5A9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5025" y="4161002"/>
              <a:ext cx="546449" cy="23492"/>
            </a:xfrm>
            <a:prstGeom prst="line">
              <a:avLst/>
            </a:prstGeom>
            <a:ln w="28575">
              <a:solidFill>
                <a:srgbClr val="0554F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913A3D2-38FD-4EAD-A541-A9BC60CCF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1474" y="4019544"/>
              <a:ext cx="472383" cy="141458"/>
            </a:xfrm>
            <a:prstGeom prst="line">
              <a:avLst/>
            </a:prstGeom>
            <a:ln w="28575">
              <a:solidFill>
                <a:srgbClr val="0554F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6F43B5C-0D2A-49F0-979B-2206E9B64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3859" y="3930586"/>
              <a:ext cx="597009" cy="88958"/>
            </a:xfrm>
            <a:prstGeom prst="line">
              <a:avLst/>
            </a:prstGeom>
            <a:ln w="28575">
              <a:solidFill>
                <a:srgbClr val="0554F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565F0FF-5281-4E3E-B192-AC93E992AC57}"/>
              </a:ext>
            </a:extLst>
          </p:cNvPr>
          <p:cNvCxnSpPr>
            <a:cxnSpLocks/>
            <a:stCxn id="79" idx="0"/>
            <a:endCxn id="57" idx="0"/>
          </p:cNvCxnSpPr>
          <p:nvPr/>
        </p:nvCxnSpPr>
        <p:spPr>
          <a:xfrm rot="16200000" flipH="1">
            <a:off x="5746650" y="-1822405"/>
            <a:ext cx="8005" cy="7176778"/>
          </a:xfrm>
          <a:prstGeom prst="bentConnector3">
            <a:avLst>
              <a:gd name="adj1" fmla="val -2855715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4">
            <a:extLst>
              <a:ext uri="{FF2B5EF4-FFF2-40B4-BE49-F238E27FC236}">
                <a16:creationId xmlns:a16="http://schemas.microsoft.com/office/drawing/2014/main" id="{024F6838-EB80-4980-8BD7-2C0475208088}"/>
              </a:ext>
            </a:extLst>
          </p:cNvPr>
          <p:cNvCxnSpPr>
            <a:cxnSpLocks/>
            <a:stCxn id="80" idx="0"/>
            <a:endCxn id="57" idx="0"/>
          </p:cNvCxnSpPr>
          <p:nvPr/>
        </p:nvCxnSpPr>
        <p:spPr>
          <a:xfrm rot="16200000" flipH="1">
            <a:off x="6835650" y="-733404"/>
            <a:ext cx="9335" cy="4997447"/>
          </a:xfrm>
          <a:prstGeom prst="bentConnector3">
            <a:avLst>
              <a:gd name="adj1" fmla="val -2448848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7020C58-71D6-4101-A7F9-A8C8A10CD95D}"/>
              </a:ext>
            </a:extLst>
          </p:cNvPr>
          <p:cNvSpPr/>
          <p:nvPr/>
        </p:nvSpPr>
        <p:spPr>
          <a:xfrm>
            <a:off x="6859232" y="1769987"/>
            <a:ext cx="4959619" cy="2743674"/>
          </a:xfrm>
          <a:prstGeom prst="roundRect">
            <a:avLst>
              <a:gd name="adj" fmla="val 263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플레이 타임에 따라 달성 할 목표를 구체적으로 지정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>
                <a:solidFill>
                  <a:schemeClr val="tx1"/>
                </a:solidFill>
              </a:rPr>
              <a:t>핵심 재미요소를  간략하게 전달하여 게임 전반적인 플레이 성향이나 방식을 노출한다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이탈 요인 예상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플레이 스타일이 낯설거나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익숙하지 않다</a:t>
            </a:r>
            <a:r>
              <a:rPr lang="en-US" altLang="ko-KR" sz="1100" dirty="0">
                <a:solidFill>
                  <a:schemeClr val="tx1"/>
                </a:solidFill>
              </a:rPr>
              <a:t>.  </a:t>
            </a:r>
            <a:r>
              <a:rPr lang="ko-KR" altLang="en-US" sz="1100" dirty="0">
                <a:solidFill>
                  <a:schemeClr val="tx1"/>
                </a:solidFill>
              </a:rPr>
              <a:t>낮은 수준의 그래픽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b="1" dirty="0">
                <a:solidFill>
                  <a:schemeClr val="tx1"/>
                </a:solidFill>
              </a:rPr>
              <a:t>4</a:t>
            </a:r>
            <a:r>
              <a:rPr lang="ko-KR" altLang="en-US" sz="1100" b="1" dirty="0">
                <a:solidFill>
                  <a:schemeClr val="tx1"/>
                </a:solidFill>
              </a:rPr>
              <a:t>가지 주요 콘텐츠가 어떤 방식으로 순환 될 것인지 정보나 튜토리얼을 통해 제공한다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이탈 요인 예상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지나치게 콘텐츠 순환이 숙제처럼 느껴지거나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부담스러움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순환을 거쳐도 성장한 정도가 느껴지지 않음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57437FBE-DA97-4061-B18E-942804AB2EF8}"/>
              </a:ext>
            </a:extLst>
          </p:cNvPr>
          <p:cNvSpPr/>
          <p:nvPr/>
        </p:nvSpPr>
        <p:spPr>
          <a:xfrm>
            <a:off x="378229" y="4767569"/>
            <a:ext cx="11440622" cy="689456"/>
          </a:xfrm>
          <a:prstGeom prst="roundRect">
            <a:avLst>
              <a:gd name="adj" fmla="val 1158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각 시간은 예상 시간이며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유저가 게임에 적응 하는 정도에 따라 달라 질 수 있음</a:t>
            </a:r>
            <a:r>
              <a:rPr lang="en-US" altLang="ko-KR" sz="1100" dirty="0">
                <a:solidFill>
                  <a:schemeClr val="tx1"/>
                </a:solidFill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콘텐츠마다 해당 콘텐츠에 유저가 익숙해지고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숙달 되는 것을 예상하여 정체구간을 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정체 구간마다 주요 콘텐츠를 개방 하는 방</a:t>
            </a:r>
            <a:r>
              <a:rPr lang="ko-KR" altLang="en-US" sz="1100" dirty="0">
                <a:solidFill>
                  <a:schemeClr val="tx1"/>
                </a:solidFill>
              </a:rPr>
              <a:t>식을 기본으로 함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B5992B4-9F8B-49FB-842E-FB8AED85BA1F}"/>
              </a:ext>
            </a:extLst>
          </p:cNvPr>
          <p:cNvSpPr/>
          <p:nvPr/>
        </p:nvSpPr>
        <p:spPr>
          <a:xfrm>
            <a:off x="383309" y="5710206"/>
            <a:ext cx="11440622" cy="649476"/>
          </a:xfrm>
          <a:prstGeom prst="roundRect">
            <a:avLst>
              <a:gd name="adj" fmla="val 11583"/>
            </a:avLst>
          </a:pr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정체구간이 다른 콘텐츠를 플레이를 유도하고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다른 콘텐츠의 보상을 통해 정체가 해소 되는 경험</a:t>
            </a:r>
            <a:r>
              <a:rPr lang="ko-KR" altLang="en-US" sz="1100" dirty="0">
                <a:solidFill>
                  <a:schemeClr val="tx1"/>
                </a:solidFill>
              </a:rPr>
              <a:t>과 각 콘텐츠가 </a:t>
            </a:r>
            <a:r>
              <a:rPr lang="ko-KR" altLang="en-US" sz="1100" b="1" dirty="0">
                <a:solidFill>
                  <a:schemeClr val="tx1"/>
                </a:solidFill>
              </a:rPr>
              <a:t>지루해 질 때쯤 다른 콘텐츠를 플레이 하도록 유도</a:t>
            </a:r>
            <a:r>
              <a:rPr lang="ko-KR" altLang="en-US" sz="1100" dirty="0">
                <a:solidFill>
                  <a:schemeClr val="tx1"/>
                </a:solidFill>
              </a:rPr>
              <a:t>하기 위해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현재 기초 콘텐츠 총 </a:t>
            </a:r>
            <a:r>
              <a:rPr lang="en-US" altLang="ko-KR" sz="1100" dirty="0">
                <a:solidFill>
                  <a:schemeClr val="tx1"/>
                </a:solidFill>
              </a:rPr>
              <a:t>4</a:t>
            </a:r>
            <a:r>
              <a:rPr lang="ko-KR" altLang="en-US" sz="1100" dirty="0">
                <a:solidFill>
                  <a:schemeClr val="tx1"/>
                </a:solidFill>
              </a:rPr>
              <a:t>종을 순차적 해금하여 </a:t>
            </a:r>
            <a:r>
              <a:rPr lang="ko-KR" altLang="en-US" sz="1100" b="1" dirty="0">
                <a:solidFill>
                  <a:schemeClr val="tx1"/>
                </a:solidFill>
              </a:rPr>
              <a:t>콘텐츠 순환 구조를 만들기 위함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r>
              <a:rPr lang="en-US" altLang="ko-KR" sz="1100" dirty="0">
                <a:solidFill>
                  <a:schemeClr val="tx1"/>
                </a:solidFill>
              </a:rPr>
              <a:t> (</a:t>
            </a:r>
            <a:r>
              <a:rPr lang="ko-KR" altLang="en-US" sz="1100" dirty="0">
                <a:solidFill>
                  <a:schemeClr val="tx1"/>
                </a:solidFill>
              </a:rPr>
              <a:t>경쟁 콘텐츠는 이후 추가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순환에 포함</a:t>
            </a:r>
            <a:r>
              <a:rPr lang="en-US" altLang="ko-KR" sz="1100" dirty="0">
                <a:solidFill>
                  <a:schemeClr val="tx1"/>
                </a:solidFill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395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35885-B478-476A-908B-AC474D1F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단위 별 콘텐츠 순환도</a:t>
            </a:r>
            <a:endParaRPr 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D8C0887-4B88-46BB-B037-8807284AAF3A}"/>
              </a:ext>
            </a:extLst>
          </p:cNvPr>
          <p:cNvSpPr/>
          <p:nvPr/>
        </p:nvSpPr>
        <p:spPr>
          <a:xfrm>
            <a:off x="378229" y="690879"/>
            <a:ext cx="11435542" cy="4730208"/>
          </a:xfrm>
          <a:prstGeom prst="roundRect">
            <a:avLst>
              <a:gd name="adj" fmla="val 462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45F1FF5-D870-408F-812F-70F6104A839B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>
            <a:off x="6894118" y="2763952"/>
            <a:ext cx="785416" cy="413043"/>
          </a:xfrm>
          <a:prstGeom prst="bentConnector2">
            <a:avLst/>
          </a:prstGeom>
          <a:ln>
            <a:solidFill>
              <a:srgbClr val="055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252A76-3A1E-4F13-BC41-13F1B4F11849}"/>
              </a:ext>
            </a:extLst>
          </p:cNvPr>
          <p:cNvCxnSpPr>
            <a:cxnSpLocks/>
            <a:stCxn id="4" idx="2"/>
            <a:endCxn id="5" idx="3"/>
          </p:cNvCxnSpPr>
          <p:nvPr/>
        </p:nvCxnSpPr>
        <p:spPr>
          <a:xfrm rot="5400000">
            <a:off x="7054038" y="3587708"/>
            <a:ext cx="459227" cy="791767"/>
          </a:xfrm>
          <a:prstGeom prst="bentConnector2">
            <a:avLst/>
          </a:prstGeom>
          <a:ln>
            <a:solidFill>
              <a:srgbClr val="055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5B4A2F9-A40C-4F8E-9B11-962D25091BAA}"/>
              </a:ext>
            </a:extLst>
          </p:cNvPr>
          <p:cNvCxnSpPr>
            <a:cxnSpLocks/>
            <a:stCxn id="6" idx="0"/>
            <a:endCxn id="3" idx="1"/>
          </p:cNvCxnSpPr>
          <p:nvPr/>
        </p:nvCxnSpPr>
        <p:spPr>
          <a:xfrm rot="5400000" flipH="1" flipV="1">
            <a:off x="4705004" y="2571414"/>
            <a:ext cx="413042" cy="798118"/>
          </a:xfrm>
          <a:prstGeom prst="bentConnector2">
            <a:avLst/>
          </a:prstGeom>
          <a:ln>
            <a:solidFill>
              <a:srgbClr val="055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3D9BBFE-1A3D-41BF-8BFD-14F0FDE526F1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rot="10800000">
            <a:off x="4512467" y="3753977"/>
            <a:ext cx="791767" cy="459228"/>
          </a:xfrm>
          <a:prstGeom prst="bentConnector2">
            <a:avLst/>
          </a:prstGeom>
          <a:ln>
            <a:solidFill>
              <a:srgbClr val="0554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BB19019-458B-4964-803E-696BD966D045}"/>
              </a:ext>
            </a:extLst>
          </p:cNvPr>
          <p:cNvSpPr/>
          <p:nvPr/>
        </p:nvSpPr>
        <p:spPr>
          <a:xfrm>
            <a:off x="640464" y="2218126"/>
            <a:ext cx="2713340" cy="2494724"/>
          </a:xfrm>
          <a:prstGeom prst="roundRect">
            <a:avLst>
              <a:gd name="adj" fmla="val 154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기본적인 캐릭터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장비 지급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초반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기본 성능은 좋지만 상한선이 명확한 캐릭터나 장비 지급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후반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기본 성능은 나쁘지만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강화 시 상승폭이 큰 캐릭터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장비지급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C3F1707-EDBE-422F-B0BA-DB45CA7B7C52}"/>
              </a:ext>
            </a:extLst>
          </p:cNvPr>
          <p:cNvGrpSpPr/>
          <p:nvPr/>
        </p:nvGrpSpPr>
        <p:grpSpPr>
          <a:xfrm>
            <a:off x="3720699" y="1641886"/>
            <a:ext cx="4750602" cy="3651220"/>
            <a:chOff x="3720699" y="1234227"/>
            <a:chExt cx="4750602" cy="36512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0376440-26E5-419B-84C4-EBE257206AAA}"/>
                </a:ext>
              </a:extLst>
            </p:cNvPr>
            <p:cNvSpPr/>
            <p:nvPr/>
          </p:nvSpPr>
          <p:spPr>
            <a:xfrm>
              <a:off x="5310584" y="2067801"/>
              <a:ext cx="1583534" cy="576983"/>
            </a:xfrm>
            <a:prstGeom prst="roundRect">
              <a:avLst>
                <a:gd name="adj" fmla="val 15420"/>
              </a:avLst>
            </a:prstGeom>
            <a:solidFill>
              <a:srgbClr val="ABC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무한 스테이지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41B631E-0586-400C-89FB-37327D8200BC}"/>
                </a:ext>
              </a:extLst>
            </p:cNvPr>
            <p:cNvSpPr/>
            <p:nvPr/>
          </p:nvSpPr>
          <p:spPr>
            <a:xfrm>
              <a:off x="6887767" y="2769336"/>
              <a:ext cx="1583534" cy="576983"/>
            </a:xfrm>
            <a:prstGeom prst="roundRect">
              <a:avLst>
                <a:gd name="adj" fmla="val 15420"/>
              </a:avLst>
            </a:prstGeom>
            <a:solidFill>
              <a:srgbClr val="ABC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이어 달리기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EE9DD1D-4065-4352-AC7B-740DEB8C8DFB}"/>
                </a:ext>
              </a:extLst>
            </p:cNvPr>
            <p:cNvSpPr/>
            <p:nvPr/>
          </p:nvSpPr>
          <p:spPr>
            <a:xfrm>
              <a:off x="5304233" y="3517054"/>
              <a:ext cx="1583534" cy="576983"/>
            </a:xfrm>
            <a:prstGeom prst="roundRect">
              <a:avLst>
                <a:gd name="adj" fmla="val 15420"/>
              </a:avLst>
            </a:prstGeom>
            <a:solidFill>
              <a:srgbClr val="ABC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보스 러시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0846F7D-3EAE-46D7-AFEC-39A88B670124}"/>
                </a:ext>
              </a:extLst>
            </p:cNvPr>
            <p:cNvSpPr/>
            <p:nvPr/>
          </p:nvSpPr>
          <p:spPr>
            <a:xfrm>
              <a:off x="3720699" y="2769335"/>
              <a:ext cx="1583534" cy="576983"/>
            </a:xfrm>
            <a:prstGeom prst="roundRect">
              <a:avLst>
                <a:gd name="adj" fmla="val 15420"/>
              </a:avLst>
            </a:prstGeom>
            <a:solidFill>
              <a:srgbClr val="ABC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메인 퀘스트</a:t>
              </a: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32A7755-8144-459D-82D1-0147992CFB63}"/>
                </a:ext>
              </a:extLst>
            </p:cNvPr>
            <p:cNvSpPr/>
            <p:nvPr/>
          </p:nvSpPr>
          <p:spPr>
            <a:xfrm>
              <a:off x="3720699" y="1234227"/>
              <a:ext cx="4750602" cy="576983"/>
            </a:xfrm>
            <a:prstGeom prst="roundRect">
              <a:avLst>
                <a:gd name="adj" fmla="val 1542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장비 강화 및 기본 재화 수급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tx1"/>
                  </a:solidFill>
                </a:rPr>
                <a:t>장비 강화 재료 획득</a:t>
              </a:r>
              <a:r>
                <a:rPr lang="en-US" altLang="ko-KR" sz="1100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</a:rPr>
                <a:t>기본 재화 획득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85B35FF-3D3B-4B69-B1EC-26C8C6C15BFD}"/>
                </a:ext>
              </a:extLst>
            </p:cNvPr>
            <p:cNvSpPr/>
            <p:nvPr/>
          </p:nvSpPr>
          <p:spPr>
            <a:xfrm>
              <a:off x="3720699" y="4308464"/>
              <a:ext cx="4750602" cy="576983"/>
            </a:xfrm>
            <a:prstGeom prst="roundRect">
              <a:avLst>
                <a:gd name="adj" fmla="val 1542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장비 합성 및 캐릭터 승급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tx1"/>
                  </a:solidFill>
                </a:rPr>
                <a:t>합성용 장비</a:t>
              </a:r>
              <a:r>
                <a:rPr lang="en-US" altLang="ko-KR" sz="1100" dirty="0">
                  <a:solidFill>
                    <a:schemeClr val="tx1"/>
                  </a:solidFill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</a:rPr>
                <a:t>캐릭터 승급 재료 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8031305-E407-48E4-A92A-FFB72CBDADFC}"/>
              </a:ext>
            </a:extLst>
          </p:cNvPr>
          <p:cNvSpPr/>
          <p:nvPr/>
        </p:nvSpPr>
        <p:spPr>
          <a:xfrm>
            <a:off x="8838196" y="2218869"/>
            <a:ext cx="2713338" cy="2499588"/>
          </a:xfrm>
          <a:prstGeom prst="roundRect">
            <a:avLst>
              <a:gd name="adj" fmla="val 154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전체적인 향상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주 단위 최고 기록에 따라 보상 부여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캐릭터와 장비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강화에 필요한 재료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각종 재화와 보석 등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42CFDB4-1322-4A9B-86D3-28A2F1445E50}"/>
              </a:ext>
            </a:extLst>
          </p:cNvPr>
          <p:cNvSpPr/>
          <p:nvPr/>
        </p:nvSpPr>
        <p:spPr>
          <a:xfrm>
            <a:off x="5110842" y="2309656"/>
            <a:ext cx="558800" cy="331607"/>
          </a:xfrm>
          <a:prstGeom prst="roundRect">
            <a:avLst>
              <a:gd name="adj" fmla="val 15420"/>
            </a:avLst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C40167-8648-43DB-A996-FF56CA391C36}"/>
              </a:ext>
            </a:extLst>
          </p:cNvPr>
          <p:cNvCxnSpPr>
            <a:cxnSpLocks/>
            <a:stCxn id="34" idx="0"/>
            <a:endCxn id="5" idx="2"/>
          </p:cNvCxnSpPr>
          <p:nvPr/>
        </p:nvCxnSpPr>
        <p:spPr>
          <a:xfrm flipV="1">
            <a:off x="6096000" y="4501696"/>
            <a:ext cx="0" cy="214427"/>
          </a:xfrm>
          <a:prstGeom prst="straightConnector1">
            <a:avLst/>
          </a:prstGeom>
          <a:ln>
            <a:solidFill>
              <a:srgbClr val="0554F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C2245B1-7BBC-4645-8FB3-0A9DE929CD55}"/>
              </a:ext>
            </a:extLst>
          </p:cNvPr>
          <p:cNvCxnSpPr>
            <a:cxnSpLocks/>
            <a:stCxn id="35" idx="1"/>
            <a:endCxn id="4" idx="3"/>
          </p:cNvCxnSpPr>
          <p:nvPr/>
        </p:nvCxnSpPr>
        <p:spPr>
          <a:xfrm flipH="1" flipV="1">
            <a:off x="8471301" y="3465487"/>
            <a:ext cx="366895" cy="3176"/>
          </a:xfrm>
          <a:prstGeom prst="straightConnector1">
            <a:avLst/>
          </a:prstGeom>
          <a:ln>
            <a:solidFill>
              <a:srgbClr val="0554F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670FCDC-BD06-4E6E-A788-C405A084647F}"/>
              </a:ext>
            </a:extLst>
          </p:cNvPr>
          <p:cNvCxnSpPr>
            <a:cxnSpLocks/>
            <a:stCxn id="6" idx="1"/>
            <a:endCxn id="24" idx="3"/>
          </p:cNvCxnSpPr>
          <p:nvPr/>
        </p:nvCxnSpPr>
        <p:spPr>
          <a:xfrm flipH="1">
            <a:off x="3353804" y="3465486"/>
            <a:ext cx="366895" cy="2"/>
          </a:xfrm>
          <a:prstGeom prst="straightConnector1">
            <a:avLst/>
          </a:prstGeom>
          <a:ln>
            <a:solidFill>
              <a:srgbClr val="0554F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D26A3EB-55B2-4B08-B911-52B7C6B534BE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6096000" y="2218869"/>
            <a:ext cx="6351" cy="256591"/>
          </a:xfrm>
          <a:prstGeom prst="straightConnector1">
            <a:avLst/>
          </a:prstGeom>
          <a:ln>
            <a:solidFill>
              <a:srgbClr val="0554F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EDA6CCD6-45EC-42A5-9531-8973DD9B9C8A}"/>
              </a:ext>
            </a:extLst>
          </p:cNvPr>
          <p:cNvSpPr/>
          <p:nvPr/>
        </p:nvSpPr>
        <p:spPr>
          <a:xfrm>
            <a:off x="627149" y="818394"/>
            <a:ext cx="10924384" cy="695977"/>
          </a:xfrm>
          <a:prstGeom prst="roundRect">
            <a:avLst>
              <a:gd name="adj" fmla="val 188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전체 순환도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게임이 일정 이상 진행 된 뒤를 기준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하나의 콘텐츠에서 다음 콘텐츠로 가게 되는 이유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입장권을 모두 소진 했거나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해당 콘텐츠를 더 이상 진행하기 힘들어 졌을 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9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77DCED7F-2143-49D5-A3D4-1A02E0089D4E}"/>
              </a:ext>
            </a:extLst>
          </p:cNvPr>
          <p:cNvSpPr/>
          <p:nvPr/>
        </p:nvSpPr>
        <p:spPr>
          <a:xfrm>
            <a:off x="5758813" y="3828298"/>
            <a:ext cx="4889604" cy="2824428"/>
          </a:xfrm>
          <a:prstGeom prst="roundRect">
            <a:avLst>
              <a:gd name="adj" fmla="val 462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장비 획득 방식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DB5C92A-11FC-4F48-871D-3EC029C608F3}"/>
              </a:ext>
            </a:extLst>
          </p:cNvPr>
          <p:cNvSpPr/>
          <p:nvPr/>
        </p:nvSpPr>
        <p:spPr>
          <a:xfrm>
            <a:off x="373148" y="3828298"/>
            <a:ext cx="5136746" cy="2824428"/>
          </a:xfrm>
          <a:prstGeom prst="roundRect">
            <a:avLst>
              <a:gd name="adj" fmla="val 462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캐릭터 획득 방식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81A7E0-36E7-4DC5-9E40-0045480B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</a:t>
            </a:r>
            <a:r>
              <a:rPr lang="en-US" altLang="ko-KR" dirty="0"/>
              <a:t>, </a:t>
            </a:r>
            <a:r>
              <a:rPr lang="ko-KR" altLang="en-US" dirty="0"/>
              <a:t>성장 콘텐츠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69246E2-5710-4AE4-A487-F8AAD2C27710}"/>
              </a:ext>
            </a:extLst>
          </p:cNvPr>
          <p:cNvSpPr/>
          <p:nvPr/>
        </p:nvSpPr>
        <p:spPr>
          <a:xfrm>
            <a:off x="378229" y="690879"/>
            <a:ext cx="11440623" cy="455860"/>
          </a:xfrm>
          <a:prstGeom prst="roundRect">
            <a:avLst>
              <a:gd name="adj" fmla="val 2804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수집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성장 콘텐츠 정의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플레이 콘텐츠를 이용하여 얻어지는 아이템들을 사용하고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강화 하는 등의 콘텐츠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0416995B-CD27-49D0-869A-77427318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67" y="4357997"/>
            <a:ext cx="820652" cy="1625000"/>
          </a:xfrm>
          <a:prstGeom prst="rect">
            <a:avLst/>
          </a:prstGeom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9F101845-3953-4A5E-81A5-4EE6E47003F5}"/>
              </a:ext>
            </a:extLst>
          </p:cNvPr>
          <p:cNvSpPr/>
          <p:nvPr/>
        </p:nvSpPr>
        <p:spPr>
          <a:xfrm>
            <a:off x="1931968" y="3969009"/>
            <a:ext cx="3441102" cy="914400"/>
          </a:xfrm>
          <a:prstGeom prst="roundRect">
            <a:avLst>
              <a:gd name="adj" fmla="val 770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주로 </a:t>
            </a:r>
            <a:r>
              <a:rPr lang="ko-KR" altLang="en-US" sz="1100" b="1" dirty="0">
                <a:solidFill>
                  <a:schemeClr val="tx1"/>
                </a:solidFill>
              </a:rPr>
              <a:t>루트 박스</a:t>
            </a:r>
            <a:r>
              <a:rPr lang="ko-KR" altLang="en-US" sz="1100" dirty="0">
                <a:solidFill>
                  <a:schemeClr val="tx1"/>
                </a:solidFill>
              </a:rPr>
              <a:t>에서 획득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루트 박스에선 해금 된 캐릭터만 나옴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메인 퀘스트를 진행 하면 캐릭터가 해금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2200E8F1-D57B-4799-AF76-F7DB65024523}"/>
              </a:ext>
            </a:extLst>
          </p:cNvPr>
          <p:cNvSpPr/>
          <p:nvPr/>
        </p:nvSpPr>
        <p:spPr>
          <a:xfrm>
            <a:off x="1931968" y="5024120"/>
            <a:ext cx="3441102" cy="676884"/>
          </a:xfrm>
          <a:prstGeom prst="roundRect">
            <a:avLst>
              <a:gd name="adj" fmla="val 770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강화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루트박스에서 중복된 캐릭터가 나오면 조각으로 획득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일정 조각을 소모해 캐릭터 강화함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0C08F417-198C-41F4-AEAA-B7FDBDFD3EF4}"/>
              </a:ext>
            </a:extLst>
          </p:cNvPr>
          <p:cNvSpPr/>
          <p:nvPr/>
        </p:nvSpPr>
        <p:spPr>
          <a:xfrm>
            <a:off x="1931968" y="5841715"/>
            <a:ext cx="3441102" cy="676884"/>
          </a:xfrm>
          <a:prstGeom prst="roundRect">
            <a:avLst>
              <a:gd name="adj" fmla="val 770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승급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강화 수치가 일정 수준에 도달 했을 때 승급 재료를 소모해서 등급을 상승시킴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A6F42165-9300-4A4F-B5D1-5192F6385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50" y="4560897"/>
            <a:ext cx="762000" cy="1219200"/>
          </a:xfrm>
          <a:prstGeom prst="rect">
            <a:avLst/>
          </a:prstGeom>
        </p:spPr>
      </p:pic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65422931-94C7-441D-BE89-CDA094C88D80}"/>
              </a:ext>
            </a:extLst>
          </p:cNvPr>
          <p:cNvSpPr/>
          <p:nvPr/>
        </p:nvSpPr>
        <p:spPr>
          <a:xfrm>
            <a:off x="7052900" y="3969009"/>
            <a:ext cx="3441102" cy="914400"/>
          </a:xfrm>
          <a:prstGeom prst="roundRect">
            <a:avLst>
              <a:gd name="adj" fmla="val 770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주로 무한 스테이지 콘텐츠에서 획득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단계 별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메인 퀘스트를 진행 하면 캐릭터가 해금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77BCC457-AB07-495A-9D73-222EEF6A0D31}"/>
              </a:ext>
            </a:extLst>
          </p:cNvPr>
          <p:cNvSpPr/>
          <p:nvPr/>
        </p:nvSpPr>
        <p:spPr>
          <a:xfrm>
            <a:off x="378229" y="1405450"/>
            <a:ext cx="5131665" cy="2167248"/>
          </a:xfrm>
          <a:prstGeom prst="roundRect">
            <a:avLst>
              <a:gd name="adj" fmla="val 741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주 획득 경로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13FD400D-A340-48CB-B8B9-ECF876DE4866}"/>
              </a:ext>
            </a:extLst>
          </p:cNvPr>
          <p:cNvGrpSpPr>
            <a:grpSpLocks noChangeAspect="1"/>
          </p:cNvGrpSpPr>
          <p:nvPr/>
        </p:nvGrpSpPr>
        <p:grpSpPr>
          <a:xfrm>
            <a:off x="500148" y="1858199"/>
            <a:ext cx="2964542" cy="960362"/>
            <a:chOff x="1661726" y="1617251"/>
            <a:chExt cx="4247552" cy="1375991"/>
          </a:xfrm>
        </p:grpSpPr>
        <p:sp>
          <p:nvSpPr>
            <p:cNvPr id="118" name="사각형: 둥근 위쪽 모서리 117">
              <a:extLst>
                <a:ext uri="{FF2B5EF4-FFF2-40B4-BE49-F238E27FC236}">
                  <a16:creationId xmlns:a16="http://schemas.microsoft.com/office/drawing/2014/main" id="{583BEC55-22C2-472A-908F-9FE7920985AE}"/>
                </a:ext>
              </a:extLst>
            </p:cNvPr>
            <p:cNvSpPr/>
            <p:nvPr/>
          </p:nvSpPr>
          <p:spPr>
            <a:xfrm>
              <a:off x="1661726" y="1617251"/>
              <a:ext cx="954714" cy="688305"/>
            </a:xfrm>
            <a:prstGeom prst="round2SameRect">
              <a:avLst>
                <a:gd name="adj1" fmla="val 23214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메인 퀘스트</a:t>
              </a:r>
              <a:endParaRPr 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사각형: 둥근 위쪽 모서리 118">
              <a:extLst>
                <a:ext uri="{FF2B5EF4-FFF2-40B4-BE49-F238E27FC236}">
                  <a16:creationId xmlns:a16="http://schemas.microsoft.com/office/drawing/2014/main" id="{4CDFAE7F-23E4-4FB8-B905-6CE3E321C639}"/>
                </a:ext>
              </a:extLst>
            </p:cNvPr>
            <p:cNvSpPr/>
            <p:nvPr/>
          </p:nvSpPr>
          <p:spPr>
            <a:xfrm>
              <a:off x="2748450" y="1617251"/>
              <a:ext cx="954714" cy="688305"/>
            </a:xfrm>
            <a:prstGeom prst="round2SameRect">
              <a:avLst>
                <a:gd name="adj1" fmla="val 23214"/>
                <a:gd name="adj2" fmla="val 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무한 스테이지</a:t>
              </a:r>
              <a:endParaRPr 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사각형: 둥근 위쪽 모서리 119">
              <a:extLst>
                <a:ext uri="{FF2B5EF4-FFF2-40B4-BE49-F238E27FC236}">
                  <a16:creationId xmlns:a16="http://schemas.microsoft.com/office/drawing/2014/main" id="{624517AC-7B9A-4B01-8087-892E5B7C7C05}"/>
                </a:ext>
              </a:extLst>
            </p:cNvPr>
            <p:cNvSpPr/>
            <p:nvPr/>
          </p:nvSpPr>
          <p:spPr>
            <a:xfrm>
              <a:off x="3863438" y="1617251"/>
              <a:ext cx="954714" cy="688305"/>
            </a:xfrm>
            <a:prstGeom prst="round2SameRect">
              <a:avLst>
                <a:gd name="adj1" fmla="val 23214"/>
                <a:gd name="adj2" fmla="val 0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이어 달리기</a:t>
              </a:r>
              <a:endParaRPr 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사각형: 둥근 위쪽 모서리 120">
              <a:extLst>
                <a:ext uri="{FF2B5EF4-FFF2-40B4-BE49-F238E27FC236}">
                  <a16:creationId xmlns:a16="http://schemas.microsoft.com/office/drawing/2014/main" id="{A8E6E7FF-0538-4780-A0DC-B943307041A9}"/>
                </a:ext>
              </a:extLst>
            </p:cNvPr>
            <p:cNvSpPr/>
            <p:nvPr/>
          </p:nvSpPr>
          <p:spPr>
            <a:xfrm>
              <a:off x="4954564" y="1617251"/>
              <a:ext cx="954714" cy="688305"/>
            </a:xfrm>
            <a:prstGeom prst="round2SameRect">
              <a:avLst>
                <a:gd name="adj1" fmla="val 23214"/>
                <a:gd name="adj2" fmla="val 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보스 러시</a:t>
              </a:r>
              <a:endParaRPr 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사각형: 둥근 위쪽 모서리 121">
              <a:extLst>
                <a:ext uri="{FF2B5EF4-FFF2-40B4-BE49-F238E27FC236}">
                  <a16:creationId xmlns:a16="http://schemas.microsoft.com/office/drawing/2014/main" id="{D2607330-D5E4-4D8D-AC2D-60A15C3CDAC1}"/>
                </a:ext>
              </a:extLst>
            </p:cNvPr>
            <p:cNvSpPr/>
            <p:nvPr/>
          </p:nvSpPr>
          <p:spPr>
            <a:xfrm>
              <a:off x="1661726" y="2304936"/>
              <a:ext cx="954714" cy="688305"/>
            </a:xfrm>
            <a:prstGeom prst="round2SameRect">
              <a:avLst>
                <a:gd name="adj1" fmla="val 0"/>
                <a:gd name="adj2" fmla="val 2272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23" name="사각형: 둥근 위쪽 모서리 122">
              <a:extLst>
                <a:ext uri="{FF2B5EF4-FFF2-40B4-BE49-F238E27FC236}">
                  <a16:creationId xmlns:a16="http://schemas.microsoft.com/office/drawing/2014/main" id="{5154C2A9-644D-472C-AB35-3759FC68554D}"/>
                </a:ext>
              </a:extLst>
            </p:cNvPr>
            <p:cNvSpPr/>
            <p:nvPr/>
          </p:nvSpPr>
          <p:spPr>
            <a:xfrm>
              <a:off x="4954564" y="2304937"/>
              <a:ext cx="954714" cy="688305"/>
            </a:xfrm>
            <a:prstGeom prst="round2SameRect">
              <a:avLst>
                <a:gd name="adj1" fmla="val 0"/>
                <a:gd name="adj2" fmla="val 28409"/>
              </a:avLst>
            </a:prstGeom>
            <a:blipFill>
              <a:blip r:embed="rId4"/>
              <a:stretch>
                <a:fillRect l="-50000" t="-15000" r="-50000" b="-15000"/>
              </a:stretch>
            </a:blip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124" name="Picture 2" descr="Basically how Claire's power works - #Basically #Claire39s #power #works">
              <a:extLst>
                <a:ext uri="{FF2B5EF4-FFF2-40B4-BE49-F238E27FC236}">
                  <a16:creationId xmlns:a16="http://schemas.microsoft.com/office/drawing/2014/main" id="{36305EB2-437D-4D17-B169-F3F2BC731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46862" l="4715" r="9454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77" t="2707" r="9922" b="53715"/>
            <a:stretch/>
          </p:blipFill>
          <p:spPr bwMode="auto">
            <a:xfrm rot="20915013">
              <a:off x="2181687" y="2455328"/>
              <a:ext cx="440952" cy="529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사각형: 둥근 위쪽 모서리 124">
              <a:extLst>
                <a:ext uri="{FF2B5EF4-FFF2-40B4-BE49-F238E27FC236}">
                  <a16:creationId xmlns:a16="http://schemas.microsoft.com/office/drawing/2014/main" id="{0FFB65D9-5BCC-405F-B4D3-DD8EA2CC4737}"/>
                </a:ext>
              </a:extLst>
            </p:cNvPr>
            <p:cNvSpPr/>
            <p:nvPr/>
          </p:nvSpPr>
          <p:spPr>
            <a:xfrm>
              <a:off x="2748450" y="2304936"/>
              <a:ext cx="954714" cy="688305"/>
            </a:xfrm>
            <a:prstGeom prst="round2SameRect">
              <a:avLst>
                <a:gd name="adj1" fmla="val 0"/>
                <a:gd name="adj2" fmla="val 22727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26" name="사각형: 둥근 위쪽 모서리 125">
              <a:extLst>
                <a:ext uri="{FF2B5EF4-FFF2-40B4-BE49-F238E27FC236}">
                  <a16:creationId xmlns:a16="http://schemas.microsoft.com/office/drawing/2014/main" id="{1F6A3A90-173B-4BC2-B20E-2C4292764848}"/>
                </a:ext>
              </a:extLst>
            </p:cNvPr>
            <p:cNvSpPr/>
            <p:nvPr/>
          </p:nvSpPr>
          <p:spPr>
            <a:xfrm>
              <a:off x="3863438" y="2304936"/>
              <a:ext cx="954714" cy="688305"/>
            </a:xfrm>
            <a:prstGeom prst="round2SameRect">
              <a:avLst>
                <a:gd name="adj1" fmla="val 0"/>
                <a:gd name="adj2" fmla="val 22727"/>
              </a:avLst>
            </a:prstGeom>
            <a:blipFill dpi="0" rotWithShape="1">
              <a:blip r:embed="rId8"/>
              <a:srcRect/>
              <a:stretch>
                <a:fillRect b="-15000"/>
              </a:stretch>
            </a:blip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438C63E7-F5FF-455C-90CB-E07AAA870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8266" l="7299" r="87591">
                          <a14:foregroundMark x1="34307" y1="13873" x2="34307" y2="13873"/>
                          <a14:foregroundMark x1="33577" y1="15029" x2="33577" y2="15029"/>
                          <a14:foregroundMark x1="33577" y1="13873" x2="33577" y2="13873"/>
                          <a14:backgroundMark x1="32847" y1="13295" x2="32847" y2="13295"/>
                          <a14:backgroundMark x1="37226" y1="4624" x2="37226" y2="4624"/>
                          <a14:backgroundMark x1="39416" y1="2312" x2="39416" y2="2312"/>
                          <a14:backgroundMark x1="46715" y1="5780" x2="46715" y2="5780"/>
                          <a14:backgroundMark x1="50365" y1="7514" x2="50365" y2="7514"/>
                          <a14:backgroundMark x1="56934" y1="5202" x2="56934" y2="5202"/>
                          <a14:backgroundMark x1="63504" y1="11561" x2="63504" y2="11561"/>
                          <a14:backgroundMark x1="67883" y1="22543" x2="67883" y2="23121"/>
                          <a14:backgroundMark x1="26277" y1="21965" x2="26277" y2="21965"/>
                          <a14:backgroundMark x1="24818" y1="27168" x2="24818" y2="27168"/>
                          <a14:backgroundMark x1="41606" y1="28324" x2="41606" y2="28324"/>
                          <a14:backgroundMark x1="30657" y1="35838" x2="30657" y2="35838"/>
                          <a14:backgroundMark x1="30657" y1="38150" x2="30657" y2="38150"/>
                          <a14:backgroundMark x1="18248" y1="46243" x2="18248" y2="46243"/>
                          <a14:backgroundMark x1="14599" y1="52601" x2="14599" y2="52601"/>
                          <a14:backgroundMark x1="20438" y1="62428" x2="20438" y2="62428"/>
                          <a14:backgroundMark x1="70803" y1="39306" x2="70803" y2="39306"/>
                          <a14:backgroundMark x1="66423" y1="29480" x2="66423" y2="29480"/>
                          <a14:backgroundMark x1="62774" y1="35260" x2="62774" y2="35260"/>
                          <a14:backgroundMark x1="73723" y1="46243" x2="73723" y2="46243"/>
                          <a14:backgroundMark x1="73723" y1="53179" x2="73723" y2="53179"/>
                          <a14:backgroundMark x1="72263" y1="60694" x2="71533" y2="62428"/>
                          <a14:backgroundMark x1="63504" y1="74566" x2="63504" y2="74566"/>
                          <a14:backgroundMark x1="65693" y1="88439" x2="65693" y2="88439"/>
                          <a14:backgroundMark x1="44526" y1="83237" x2="44526" y2="832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6" r="26007"/>
            <a:stretch/>
          </p:blipFill>
          <p:spPr>
            <a:xfrm>
              <a:off x="1760971" y="2473057"/>
              <a:ext cx="236216" cy="494500"/>
            </a:xfrm>
            <a:prstGeom prst="rect">
              <a:avLst/>
            </a:prstGeom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F5D09AE-2BCA-4E8A-8919-422259A7B70B}"/>
                </a:ext>
              </a:extLst>
            </p:cNvPr>
            <p:cNvSpPr/>
            <p:nvPr/>
          </p:nvSpPr>
          <p:spPr>
            <a:xfrm>
              <a:off x="1760971" y="2897989"/>
              <a:ext cx="756767" cy="433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</p:grp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20A07AC-EB19-46B3-9C59-78B32C0458F8}"/>
              </a:ext>
            </a:extLst>
          </p:cNvPr>
          <p:cNvSpPr/>
          <p:nvPr/>
        </p:nvSpPr>
        <p:spPr>
          <a:xfrm>
            <a:off x="500148" y="2873133"/>
            <a:ext cx="2964542" cy="555867"/>
          </a:xfrm>
          <a:prstGeom prst="roundRect">
            <a:avLst>
              <a:gd name="adj" fmla="val 770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각  콘텐츠에서 직접 획득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ED6576FB-FDA6-4E85-86F1-423B4E708B95}"/>
              </a:ext>
            </a:extLst>
          </p:cNvPr>
          <p:cNvSpPr/>
          <p:nvPr/>
        </p:nvSpPr>
        <p:spPr>
          <a:xfrm>
            <a:off x="3685196" y="2873133"/>
            <a:ext cx="1687874" cy="555867"/>
          </a:xfrm>
          <a:prstGeom prst="roundRect">
            <a:avLst>
              <a:gd name="adj" fmla="val 770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각  콘텐츠에서 얻은 재화로 루트 박스 개봉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C421AD87-B98E-4184-AF32-86A86F535B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7409" b="51820" l="48021" r="62292">
                        <a14:foregroundMark x1="54479" y1="29764" x2="54479" y2="29764"/>
                        <a14:foregroundMark x1="54896" y1="29764" x2="54896" y2="29764"/>
                        <a14:foregroundMark x1="55729" y1="29550" x2="55729" y2="29550"/>
                        <a14:foregroundMark x1="56458" y1="29764" x2="56458" y2="29764"/>
                        <a14:foregroundMark x1="57188" y1="29764" x2="57188" y2="29764"/>
                        <a14:foregroundMark x1="60625" y1="29122" x2="60625" y2="29122"/>
                        <a14:foregroundMark x1="49479" y1="28908" x2="49479" y2="28908"/>
                        <a14:foregroundMark x1="50417" y1="29764" x2="50417" y2="29764"/>
                        <a14:foregroundMark x1="50000" y1="31478" x2="50000" y2="31478"/>
                        <a14:foregroundMark x1="50000" y1="32334" x2="50000" y2="32334"/>
                        <a14:foregroundMark x1="49896" y1="38758" x2="49896" y2="38758"/>
                        <a14:foregroundMark x1="49792" y1="40257" x2="49792" y2="40471"/>
                        <a14:foregroundMark x1="49479" y1="42827" x2="49479" y2="42827"/>
                        <a14:foregroundMark x1="50104" y1="46681" x2="50104" y2="46895"/>
                        <a14:foregroundMark x1="49896" y1="48180" x2="49896" y2="48394"/>
                        <a14:foregroundMark x1="50104" y1="48608" x2="50104" y2="48608"/>
                        <a14:foregroundMark x1="50313" y1="48822" x2="50313" y2="48822"/>
                        <a14:foregroundMark x1="49896" y1="49251" x2="49896" y2="49251"/>
                        <a14:foregroundMark x1="50417" y1="49251" x2="50417" y2="49251"/>
                        <a14:foregroundMark x1="54792" y1="49465" x2="54792" y2="49465"/>
                        <a14:foregroundMark x1="56458" y1="49465" x2="56458" y2="49465"/>
                        <a14:foregroundMark x1="57500" y1="50321" x2="57604" y2="50107"/>
                        <a14:foregroundMark x1="58750" y1="47966" x2="58750" y2="47966"/>
                        <a14:foregroundMark x1="60417" y1="46039" x2="60417" y2="46039"/>
                        <a14:foregroundMark x1="60208" y1="46681" x2="60208" y2="46681"/>
                        <a14:foregroundMark x1="60000" y1="46895" x2="60000" y2="46895"/>
                        <a14:foregroundMark x1="59896" y1="47109" x2="59896" y2="47109"/>
                        <a14:foregroundMark x1="59896" y1="47323" x2="59896" y2="47323"/>
                        <a14:foregroundMark x1="57917" y1="49679" x2="57917" y2="49679"/>
                        <a14:foregroundMark x1="58125" y1="49251" x2="58125" y2="49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46" t="26966" r="35871" b="48863"/>
          <a:stretch/>
        </p:blipFill>
        <p:spPr>
          <a:xfrm>
            <a:off x="3990024" y="2076635"/>
            <a:ext cx="1078217" cy="712900"/>
          </a:xfrm>
          <a:prstGeom prst="rect">
            <a:avLst/>
          </a:prstGeom>
        </p:spPr>
      </p:pic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5A72C977-BC09-4E0C-9DD0-19036C6B49FF}"/>
              </a:ext>
            </a:extLst>
          </p:cNvPr>
          <p:cNvSpPr/>
          <p:nvPr/>
        </p:nvSpPr>
        <p:spPr>
          <a:xfrm>
            <a:off x="7052900" y="5841715"/>
            <a:ext cx="3441102" cy="676884"/>
          </a:xfrm>
          <a:prstGeom prst="roundRect">
            <a:avLst>
              <a:gd name="adj" fmla="val 770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합성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낮은 등급의 아이템 여러 개를 소모하여 무작위로 상위 등급의 아이템으로 교환함</a:t>
            </a:r>
            <a:r>
              <a:rPr lang="en-US" altLang="ko-KR" sz="1100" dirty="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2506E7F5-8E2F-407A-B6EF-251A57A01024}"/>
              </a:ext>
            </a:extLst>
          </p:cNvPr>
          <p:cNvSpPr/>
          <p:nvPr/>
        </p:nvSpPr>
        <p:spPr>
          <a:xfrm>
            <a:off x="7052900" y="5024120"/>
            <a:ext cx="3441102" cy="676884"/>
          </a:xfrm>
          <a:prstGeom prst="roundRect">
            <a:avLst>
              <a:gd name="adj" fmla="val 7707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강화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쓸모 없는 장비 아이템을 분해하거나 각 콘텐츠에서 얻은 주문서를 이용해 능력치 상승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68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C73515-F8F2-4006-8FB9-3B16064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D29A6DF-C674-4697-8B21-0543B8567126}"/>
              </a:ext>
            </a:extLst>
          </p:cNvPr>
          <p:cNvSpPr/>
          <p:nvPr/>
        </p:nvSpPr>
        <p:spPr>
          <a:xfrm>
            <a:off x="378228" y="1287619"/>
            <a:ext cx="5647765" cy="1119247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 페르소나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타겟 유저를 가상의 인물로 구체화 하여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타겟 유저를 고려한 </a:t>
            </a:r>
            <a:r>
              <a:rPr lang="en-US" altLang="ko-KR" sz="1100" dirty="0">
                <a:solidFill>
                  <a:schemeClr val="tx1"/>
                </a:solidFill>
              </a:rPr>
              <a:t>UI/UX </a:t>
            </a:r>
            <a:r>
              <a:rPr lang="ko-KR" altLang="en-US" sz="1100" dirty="0">
                <a:solidFill>
                  <a:schemeClr val="tx1"/>
                </a:solidFill>
              </a:rPr>
              <a:t>디자인을 위해 작성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가상의 인물을 타겟 유저로 공유하며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해석하여 팀원 간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의사소통에서 오류가 발생 하는 것을 감소 시킨다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23C66A-EF64-4ACE-92AE-CE793917BF9C}"/>
              </a:ext>
            </a:extLst>
          </p:cNvPr>
          <p:cNvSpPr/>
          <p:nvPr/>
        </p:nvSpPr>
        <p:spPr>
          <a:xfrm>
            <a:off x="378227" y="3474412"/>
            <a:ext cx="5647764" cy="1119247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 콘텐츠 로드맵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페르소나를 통해 타겟 유저가 목적으로 하는 경험을 분석하고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게임과 유저의 경험이 일치하도록 콘텐츠를 배치 하기 위해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825BDEC-599E-4024-BF0F-0C0B771EF6BC}"/>
              </a:ext>
            </a:extLst>
          </p:cNvPr>
          <p:cNvSpPr/>
          <p:nvPr/>
        </p:nvSpPr>
        <p:spPr>
          <a:xfrm>
            <a:off x="448235" y="6380480"/>
            <a:ext cx="5647765" cy="287021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※ </a:t>
            </a:r>
            <a:r>
              <a:rPr lang="ko-KR" altLang="en-US" sz="1000" b="1" dirty="0">
                <a:solidFill>
                  <a:schemeClr val="tx1"/>
                </a:solidFill>
              </a:rPr>
              <a:t>해당 문서의 내용은 향후 </a:t>
            </a:r>
            <a:r>
              <a:rPr lang="en-US" altLang="ko-KR" sz="1000" b="1" dirty="0">
                <a:solidFill>
                  <a:schemeClr val="tx1"/>
                </a:solidFill>
              </a:rPr>
              <a:t>UI </a:t>
            </a:r>
            <a:r>
              <a:rPr lang="ko-KR" altLang="en-US" sz="1000" b="1" dirty="0">
                <a:solidFill>
                  <a:schemeClr val="tx1"/>
                </a:solidFill>
              </a:rPr>
              <a:t>기획 문서에 옮겨지거나</a:t>
            </a:r>
            <a:r>
              <a:rPr lang="en-US" altLang="ko-KR" sz="1000" b="1" dirty="0">
                <a:solidFill>
                  <a:schemeClr val="tx1"/>
                </a:solidFill>
              </a:rPr>
              <a:t>, UI </a:t>
            </a:r>
            <a:r>
              <a:rPr lang="ko-KR" altLang="en-US" sz="1000" b="1" dirty="0">
                <a:solidFill>
                  <a:schemeClr val="tx1"/>
                </a:solidFill>
              </a:rPr>
              <a:t>분석 문서에 옮겨질 예정입니다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3187FB-B908-4EB3-A7DA-C2547A6702CD}"/>
              </a:ext>
            </a:extLst>
          </p:cNvPr>
          <p:cNvSpPr/>
          <p:nvPr/>
        </p:nvSpPr>
        <p:spPr>
          <a:xfrm>
            <a:off x="6334686" y="763339"/>
            <a:ext cx="5571564" cy="5904161"/>
          </a:xfrm>
          <a:prstGeom prst="roundRect">
            <a:avLst>
              <a:gd name="adj" fmla="val 1766"/>
            </a:avLst>
          </a:prstGeom>
          <a:solidFill>
            <a:srgbClr val="80B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A40883F-E1F1-4489-B66B-F81F5FE8F1D1}"/>
              </a:ext>
            </a:extLst>
          </p:cNvPr>
          <p:cNvSpPr/>
          <p:nvPr/>
        </p:nvSpPr>
        <p:spPr>
          <a:xfrm>
            <a:off x="378226" y="2386373"/>
            <a:ext cx="5647765" cy="833427"/>
          </a:xfrm>
          <a:prstGeom prst="roundRect">
            <a:avLst>
              <a:gd name="adj" fmla="val 966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전략 수립을 위한 분석과 전략 설명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페르소나 </a:t>
            </a:r>
            <a:r>
              <a:rPr lang="en-US" altLang="ko-KR" sz="1100" dirty="0">
                <a:solidFill>
                  <a:schemeClr val="tx1"/>
                </a:solidFill>
              </a:rPr>
              <a:t>1, 2, 3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94A6AA-172F-4725-8DC5-02B74FDD142E}"/>
              </a:ext>
            </a:extLst>
          </p:cNvPr>
          <p:cNvSpPr/>
          <p:nvPr/>
        </p:nvSpPr>
        <p:spPr>
          <a:xfrm>
            <a:off x="378226" y="4591828"/>
            <a:ext cx="5647764" cy="833427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콘텐츠 로드맵 개요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구간 분할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구간 별 설명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E2DC12-B6A0-4D2F-AB7B-93A23FD3F5A3}"/>
              </a:ext>
            </a:extLst>
          </p:cNvPr>
          <p:cNvSpPr/>
          <p:nvPr/>
        </p:nvSpPr>
        <p:spPr>
          <a:xfrm>
            <a:off x="378229" y="763339"/>
            <a:ext cx="5647765" cy="376865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 게임 소개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5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3F572-86C8-4BE0-A601-91AB1ADD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769FF-0296-44D2-AFB9-99E06DCCA447}"/>
              </a:ext>
            </a:extLst>
          </p:cNvPr>
          <p:cNvSpPr txBox="1">
            <a:spLocks/>
          </p:cNvSpPr>
          <p:nvPr/>
        </p:nvSpPr>
        <p:spPr>
          <a:xfrm>
            <a:off x="378229" y="5766841"/>
            <a:ext cx="11720512" cy="569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러닝 게임의 경험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트렌드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기반으로 익숙한 게임 플레이와 색다른 재미가 특징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D7B500-3EE4-4C50-9507-606F84A30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74936"/>
              </p:ext>
            </p:extLst>
          </p:nvPr>
        </p:nvGraphicFramePr>
        <p:xfrm>
          <a:off x="385846" y="1622313"/>
          <a:ext cx="11242047" cy="47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35">
                  <a:extLst>
                    <a:ext uri="{9D8B030D-6E8A-4147-A177-3AD203B41FA5}">
                      <a16:colId xmlns:a16="http://schemas.microsoft.com/office/drawing/2014/main" val="1679149626"/>
                    </a:ext>
                  </a:extLst>
                </a:gridCol>
                <a:gridCol w="1412271">
                  <a:extLst>
                    <a:ext uri="{9D8B030D-6E8A-4147-A177-3AD203B41FA5}">
                      <a16:colId xmlns:a16="http://schemas.microsoft.com/office/drawing/2014/main" val="3174994840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1951166399"/>
                    </a:ext>
                  </a:extLst>
                </a:gridCol>
                <a:gridCol w="1303829">
                  <a:extLst>
                    <a:ext uri="{9D8B030D-6E8A-4147-A177-3AD203B41FA5}">
                      <a16:colId xmlns:a16="http://schemas.microsoft.com/office/drawing/2014/main" val="1534825439"/>
                    </a:ext>
                  </a:extLst>
                </a:gridCol>
                <a:gridCol w="1070134">
                  <a:extLst>
                    <a:ext uri="{9D8B030D-6E8A-4147-A177-3AD203B41FA5}">
                      <a16:colId xmlns:a16="http://schemas.microsoft.com/office/drawing/2014/main" val="3054885128"/>
                    </a:ext>
                  </a:extLst>
                </a:gridCol>
                <a:gridCol w="1831201">
                  <a:extLst>
                    <a:ext uri="{9D8B030D-6E8A-4147-A177-3AD203B41FA5}">
                      <a16:colId xmlns:a16="http://schemas.microsoft.com/office/drawing/2014/main" val="3642332726"/>
                    </a:ext>
                  </a:extLst>
                </a:gridCol>
                <a:gridCol w="1038235">
                  <a:extLst>
                    <a:ext uri="{9D8B030D-6E8A-4147-A177-3AD203B41FA5}">
                      <a16:colId xmlns:a16="http://schemas.microsoft.com/office/drawing/2014/main" val="4119974490"/>
                    </a:ext>
                  </a:extLst>
                </a:gridCol>
                <a:gridCol w="2509907">
                  <a:extLst>
                    <a:ext uri="{9D8B030D-6E8A-4147-A177-3AD203B41FA5}">
                      <a16:colId xmlns:a16="http://schemas.microsoft.com/office/drawing/2014/main" val="610765663"/>
                    </a:ext>
                  </a:extLst>
                </a:gridCol>
              </a:tblGrid>
              <a:tr h="4771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장르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 액션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그래픽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주요 시스템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러닝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스킬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방향성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조작과 액션에 집중 하는 러닝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RPG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65539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04F16A87-1EA4-4E0C-B975-6BF67B19DA14}"/>
              </a:ext>
            </a:extLst>
          </p:cNvPr>
          <p:cNvGrpSpPr>
            <a:grpSpLocks noChangeAspect="1"/>
          </p:cNvGrpSpPr>
          <p:nvPr/>
        </p:nvGrpSpPr>
        <p:grpSpPr>
          <a:xfrm>
            <a:off x="378229" y="2057006"/>
            <a:ext cx="3967669" cy="2650058"/>
            <a:chOff x="217169" y="2702596"/>
            <a:chExt cx="4104774" cy="274163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B7B263E-6377-4489-9D71-70FDF06E3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20" y="2753463"/>
              <a:ext cx="4082884" cy="228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AF8956-8433-4F22-A555-02EDF8A2F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8" y="2702596"/>
              <a:ext cx="4099405" cy="2331155"/>
            </a:xfrm>
            <a:prstGeom prst="rect">
              <a:avLst/>
            </a:prstGeom>
          </p:spPr>
        </p:pic>
        <p:sp>
          <p:nvSpPr>
            <p:cNvPr id="8" name="내용 개체 틀 4">
              <a:extLst>
                <a:ext uri="{FF2B5EF4-FFF2-40B4-BE49-F238E27FC236}">
                  <a16:creationId xmlns:a16="http://schemas.microsoft.com/office/drawing/2014/main" id="{E751907D-7EF0-4628-B681-5879D32214C8}"/>
                </a:ext>
              </a:extLst>
            </p:cNvPr>
            <p:cNvSpPr txBox="1">
              <a:spLocks/>
            </p:cNvSpPr>
            <p:nvPr/>
          </p:nvSpPr>
          <p:spPr>
            <a:xfrm>
              <a:off x="217169" y="5033768"/>
              <a:ext cx="4088335" cy="4104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>
                  <a:latin typeface="맑은 고딕" panose="020B0503020000020004" pitchFamily="50" charset="-127"/>
                </a:rPr>
                <a:t>몬스터와 장애물을 피하는 러닝 구간</a:t>
              </a:r>
              <a:endParaRPr lang="en-US" altLang="ko-KR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0BF8E6-BE64-4D11-B5CC-CB82B510C7CC}"/>
              </a:ext>
            </a:extLst>
          </p:cNvPr>
          <p:cNvGrpSpPr>
            <a:grpSpLocks noChangeAspect="1"/>
          </p:cNvGrpSpPr>
          <p:nvPr/>
        </p:nvGrpSpPr>
        <p:grpSpPr>
          <a:xfrm>
            <a:off x="4511929" y="2077326"/>
            <a:ext cx="4026103" cy="2625407"/>
            <a:chOff x="4461939" y="2720016"/>
            <a:chExt cx="4165226" cy="271612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12A11FF-4B8B-45B2-90DA-065E343F2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939" y="2753082"/>
              <a:ext cx="4165226" cy="2261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B6D9858-28CC-4BE4-968F-7E435943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939" y="2720016"/>
              <a:ext cx="4165226" cy="2311661"/>
            </a:xfrm>
            <a:prstGeom prst="rect">
              <a:avLst/>
            </a:prstGeom>
          </p:spPr>
        </p:pic>
        <p:sp>
          <p:nvSpPr>
            <p:cNvPr id="12" name="내용 개체 틀 4">
              <a:extLst>
                <a:ext uri="{FF2B5EF4-FFF2-40B4-BE49-F238E27FC236}">
                  <a16:creationId xmlns:a16="http://schemas.microsoft.com/office/drawing/2014/main" id="{CC87A073-7D19-4E7A-BA20-6048FA6DDF61}"/>
                </a:ext>
              </a:extLst>
            </p:cNvPr>
            <p:cNvSpPr txBox="1">
              <a:spLocks/>
            </p:cNvSpPr>
            <p:nvPr/>
          </p:nvSpPr>
          <p:spPr>
            <a:xfrm>
              <a:off x="4461939" y="5023795"/>
              <a:ext cx="4158186" cy="4123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dirty="0">
                  <a:latin typeface="맑은 고딕" panose="020B0503020000020004" pitchFamily="50" charset="-127"/>
                </a:rPr>
                <a:t>보스와 전투하는 전투 구간으로 스테이지 구성</a:t>
              </a:r>
              <a:r>
                <a:rPr lang="en-US" altLang="ko-KR" dirty="0">
                  <a:latin typeface="맑은 고딕" panose="020B0503020000020004" pitchFamily="50" charset="-127"/>
                </a:rPr>
                <a:t>.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40AE3C8-B104-4FEA-9B6C-041D3DDD1F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32" l="8029" r="88321">
                        <a14:foregroundMark x1="34307" y1="13873" x2="34307" y2="13873"/>
                        <a14:foregroundMark x1="33577" y1="15029" x2="33577" y2="15029"/>
                        <a14:foregroundMark x1="33577" y1="13873" x2="33577" y2="13873"/>
                        <a14:backgroundMark x1="32847" y1="13295" x2="32847" y2="13295"/>
                        <a14:backgroundMark x1="37226" y1="4624" x2="37226" y2="4624"/>
                        <a14:backgroundMark x1="39416" y1="2312" x2="39416" y2="2312"/>
                        <a14:backgroundMark x1="46715" y1="5780" x2="46715" y2="5780"/>
                        <a14:backgroundMark x1="50365" y1="7514" x2="50365" y2="7514"/>
                        <a14:backgroundMark x1="56934" y1="5202" x2="56934" y2="5202"/>
                        <a14:backgroundMark x1="63504" y1="11561" x2="63504" y2="11561"/>
                        <a14:backgroundMark x1="67883" y1="22543" x2="67883" y2="23121"/>
                        <a14:backgroundMark x1="26277" y1="21965" x2="26277" y2="21965"/>
                        <a14:backgroundMark x1="24818" y1="27168" x2="24818" y2="27168"/>
                        <a14:backgroundMark x1="41606" y1="28324" x2="41606" y2="28324"/>
                        <a14:backgroundMark x1="30657" y1="35838" x2="30657" y2="35838"/>
                        <a14:backgroundMark x1="30657" y1="38150" x2="30657" y2="38150"/>
                        <a14:backgroundMark x1="18248" y1="46243" x2="18248" y2="46243"/>
                        <a14:backgroundMark x1="14599" y1="52601" x2="14599" y2="52601"/>
                        <a14:backgroundMark x1="20438" y1="62428" x2="20438" y2="62428"/>
                        <a14:backgroundMark x1="70803" y1="39306" x2="70803" y2="39306"/>
                        <a14:backgroundMark x1="66423" y1="29480" x2="66423" y2="29480"/>
                        <a14:backgroundMark x1="62774" y1="35260" x2="62774" y2="35260"/>
                        <a14:backgroundMark x1="73723" y1="46243" x2="73723" y2="46243"/>
                        <a14:backgroundMark x1="73723" y1="53179" x2="73723" y2="53179"/>
                        <a14:backgroundMark x1="72263" y1="60694" x2="71533" y2="62428"/>
                        <a14:backgroundMark x1="63504" y1="74566" x2="63504" y2="74566"/>
                        <a14:backgroundMark x1="65693" y1="88439" x2="65693" y2="88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6" r="26007"/>
          <a:stretch/>
        </p:blipFill>
        <p:spPr>
          <a:xfrm>
            <a:off x="10475496" y="2682068"/>
            <a:ext cx="905773" cy="1896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360A52-405E-45CC-8453-3FEC0B741B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" b="9820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09" y="2753749"/>
            <a:ext cx="1076510" cy="1719941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F718347A-6D14-4890-A0F2-6BC50C2E6B31}"/>
              </a:ext>
            </a:extLst>
          </p:cNvPr>
          <p:cNvSpPr txBox="1">
            <a:spLocks/>
          </p:cNvSpPr>
          <p:nvPr/>
        </p:nvSpPr>
        <p:spPr>
          <a:xfrm>
            <a:off x="8685207" y="4779747"/>
            <a:ext cx="2957920" cy="9737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다양한 외형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능력치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스킬을 가진 캐릭터를 수집 하고 성장 시키는 재미를 통해 게임의 지속력 확보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ECBFD1F2-6A1D-4F49-B0C0-9A06E53AF5E2}"/>
              </a:ext>
            </a:extLst>
          </p:cNvPr>
          <p:cNvSpPr txBox="1">
            <a:spLocks/>
          </p:cNvSpPr>
          <p:nvPr/>
        </p:nvSpPr>
        <p:spPr>
          <a:xfrm>
            <a:off x="385846" y="4707065"/>
            <a:ext cx="8145051" cy="104640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스테이지를 두 구간으로 구분 하여 러닝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전투의 각각의 경험에 집중 할 수 있게 기획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러닝</a:t>
            </a:r>
            <a:r>
              <a:rPr lang="en-US" altLang="ko-KR" sz="1200" dirty="0"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</a:rPr>
              <a:t>점프와 공격</a:t>
            </a:r>
            <a:r>
              <a:rPr lang="en-US" altLang="ko-KR" sz="1200" dirty="0">
                <a:latin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</a:rPr>
              <a:t>단순한 조작으로 전투 구간에 도움이 되는 아이템을 획득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>
                <a:latin typeface="맑은 고딕" panose="020B0503020000020004" pitchFamily="50" charset="-127"/>
              </a:rPr>
              <a:t>전투</a:t>
            </a:r>
            <a:r>
              <a:rPr lang="en-US" altLang="ko-KR" sz="1200" dirty="0"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</a:rPr>
              <a:t>보스와 </a:t>
            </a:r>
            <a:r>
              <a:rPr lang="en-US" altLang="ko-KR" sz="1200" dirty="0">
                <a:latin typeface="맑은 고딕" panose="020B0503020000020004" pitchFamily="50" charset="-127"/>
              </a:rPr>
              <a:t>1:1. </a:t>
            </a:r>
            <a:r>
              <a:rPr lang="ko-KR" altLang="en-US" sz="1200" dirty="0">
                <a:latin typeface="맑은 고딕" panose="020B0503020000020004" pitchFamily="50" charset="-127"/>
              </a:rPr>
              <a:t>기존 </a:t>
            </a:r>
            <a:r>
              <a:rPr lang="en-US" altLang="ko-KR" sz="1200" dirty="0">
                <a:latin typeface="맑은 고딕" panose="020B0503020000020004" pitchFamily="50" charset="-127"/>
              </a:rPr>
              <a:t>RPG</a:t>
            </a:r>
            <a:r>
              <a:rPr lang="ko-KR" altLang="en-US" sz="1200" dirty="0">
                <a:latin typeface="맑은 고딕" panose="020B0503020000020004" pitchFamily="50" charset="-127"/>
              </a:rPr>
              <a:t>에서 보스의 행동 관찰하고 대응 하는 경험을 방어와 공격 두 가지 조작으로 전달</a:t>
            </a:r>
            <a:r>
              <a:rPr lang="en-US" altLang="ko-KR" sz="120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9066C282-319F-4240-8A9F-7D0334434720}"/>
              </a:ext>
            </a:extLst>
          </p:cNvPr>
          <p:cNvSpPr txBox="1">
            <a:spLocks/>
          </p:cNvSpPr>
          <p:nvPr/>
        </p:nvSpPr>
        <p:spPr>
          <a:xfrm>
            <a:off x="378230" y="1614324"/>
            <a:ext cx="11257280" cy="413914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E860734E-0E29-48D7-8C66-979D090321A3}"/>
              </a:ext>
            </a:extLst>
          </p:cNvPr>
          <p:cNvSpPr txBox="1">
            <a:spLocks/>
          </p:cNvSpPr>
          <p:nvPr/>
        </p:nvSpPr>
        <p:spPr>
          <a:xfrm>
            <a:off x="8685207" y="2091488"/>
            <a:ext cx="2942686" cy="268825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FA0BB22C-2567-4278-AEEF-F9BEEE97A66B}"/>
              </a:ext>
            </a:extLst>
          </p:cNvPr>
          <p:cNvSpPr txBox="1">
            <a:spLocks/>
          </p:cNvSpPr>
          <p:nvPr/>
        </p:nvSpPr>
        <p:spPr>
          <a:xfrm>
            <a:off x="378229" y="2091487"/>
            <a:ext cx="8152667" cy="261639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BB0037A-F9F0-4E1A-A2A7-0773A04007D7}"/>
              </a:ext>
            </a:extLst>
          </p:cNvPr>
          <p:cNvSpPr txBox="1">
            <a:spLocks/>
          </p:cNvSpPr>
          <p:nvPr/>
        </p:nvSpPr>
        <p:spPr>
          <a:xfrm>
            <a:off x="385846" y="1184126"/>
            <a:ext cx="6631001" cy="5424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중세 판타지를 기반으로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러닝과 액션이 결합 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RPG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7FE1B2CA-C4A3-4D78-A065-80D5630AB362}"/>
              </a:ext>
            </a:extLst>
          </p:cNvPr>
          <p:cNvSpPr txBox="1">
            <a:spLocks/>
          </p:cNvSpPr>
          <p:nvPr/>
        </p:nvSpPr>
        <p:spPr>
          <a:xfrm>
            <a:off x="385847" y="725359"/>
            <a:ext cx="4533394" cy="54242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이름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닥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용사</a:t>
            </a:r>
            <a:endParaRPr 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14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C5384-9D2D-49E0-A62F-07DFF354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페르소나 관련 자료 선정 방식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3491080-8FF1-463A-B881-7056915982EC}"/>
              </a:ext>
            </a:extLst>
          </p:cNvPr>
          <p:cNvSpPr/>
          <p:nvPr/>
        </p:nvSpPr>
        <p:spPr>
          <a:xfrm>
            <a:off x="448235" y="763340"/>
            <a:ext cx="5647765" cy="1208335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페르소나 설정 방식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tx1"/>
                </a:solidFill>
              </a:rPr>
              <a:t>적절한 리서치 자료가 없음으로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기획 중인 게임과 비슷한 장르의 게임을 분석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tx1"/>
                </a:solidFill>
              </a:rPr>
              <a:t>분석한 게임의 리서치 자료를 수집하여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기획 중인 게임에 대입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BD854EF-10B7-458D-A7C4-FF8C26B902E9}"/>
              </a:ext>
            </a:extLst>
          </p:cNvPr>
          <p:cNvSpPr/>
          <p:nvPr/>
        </p:nvSpPr>
        <p:spPr>
          <a:xfrm>
            <a:off x="448235" y="2227275"/>
            <a:ext cx="5647765" cy="1635598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분석 대상과 자료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기준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tx1"/>
                </a:solidFill>
              </a:rPr>
              <a:t>타 액션 장르의 게임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tx1"/>
                </a:solidFill>
              </a:rPr>
              <a:t>남성 위주의 게임일 것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MAU(</a:t>
            </a:r>
            <a:r>
              <a:rPr lang="ko-KR" altLang="en-US" sz="1100" dirty="0">
                <a:solidFill>
                  <a:schemeClr val="tx1"/>
                </a:solidFill>
              </a:rPr>
              <a:t>달 단위 활성 사용자 수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를 기준으로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주요 매출이 중소 과금과 광고로 예상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되기 때문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E75A7A8-4201-41EB-BC37-6C8552BC0874}"/>
              </a:ext>
            </a:extLst>
          </p:cNvPr>
          <p:cNvSpPr/>
          <p:nvPr/>
        </p:nvSpPr>
        <p:spPr>
          <a:xfrm>
            <a:off x="6334686" y="763339"/>
            <a:ext cx="5571564" cy="5904161"/>
          </a:xfrm>
          <a:prstGeom prst="roundRect">
            <a:avLst>
              <a:gd name="adj" fmla="val 4445"/>
            </a:avLst>
          </a:prstGeom>
          <a:solidFill>
            <a:srgbClr val="80B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7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BC04E6-1C4F-48B7-B68C-19E45905ADD5}"/>
              </a:ext>
            </a:extLst>
          </p:cNvPr>
          <p:cNvSpPr>
            <a:spLocks noChangeAspect="1"/>
          </p:cNvSpPr>
          <p:nvPr/>
        </p:nvSpPr>
        <p:spPr>
          <a:xfrm>
            <a:off x="3376467" y="1769442"/>
            <a:ext cx="8437304" cy="4558640"/>
          </a:xfrm>
          <a:prstGeom prst="roundRect">
            <a:avLst>
              <a:gd name="adj" fmla="val 30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액션 장르에서 기획 중인 게임과 유사 게임 탐색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0977A80-82E4-4140-B8C5-275534219977}"/>
              </a:ext>
            </a:extLst>
          </p:cNvPr>
          <p:cNvSpPr/>
          <p:nvPr/>
        </p:nvSpPr>
        <p:spPr>
          <a:xfrm>
            <a:off x="3516497" y="2302842"/>
            <a:ext cx="8138696" cy="1801800"/>
          </a:xfrm>
          <a:prstGeom prst="roundRect">
            <a:avLst>
              <a:gd name="adj" fmla="val 758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spcCol="360000" rtlCol="0" anchor="t"/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C9F37B-D7DA-44A6-9B41-1A2935A1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전략 수립을 위한 유저 분석</a:t>
            </a:r>
            <a:endParaRPr lang="en-US" dirty="0"/>
          </a:p>
        </p:txBody>
      </p:sp>
      <p:sp>
        <p:nvSpPr>
          <p:cNvPr id="9" name="직사각형 8">
            <a:hlinkClick r:id="rId2"/>
            <a:extLst>
              <a:ext uri="{FF2B5EF4-FFF2-40B4-BE49-F238E27FC236}">
                <a16:creationId xmlns:a16="http://schemas.microsoft.com/office/drawing/2014/main" id="{85EA4A63-8955-4742-A1C0-4CA0D8BE5155}"/>
              </a:ext>
            </a:extLst>
          </p:cNvPr>
          <p:cNvSpPr/>
          <p:nvPr/>
        </p:nvSpPr>
        <p:spPr>
          <a:xfrm>
            <a:off x="378229" y="6583680"/>
            <a:ext cx="7474181" cy="150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자료 출처</a:t>
            </a:r>
            <a:r>
              <a:rPr lang="en-US" altLang="ko-KR" sz="900" dirty="0">
                <a:solidFill>
                  <a:schemeClr val="tx1"/>
                </a:solidFill>
              </a:rPr>
              <a:t>- </a:t>
            </a:r>
            <a:r>
              <a:rPr lang="ko-KR" altLang="en-US" sz="900" dirty="0" err="1">
                <a:solidFill>
                  <a:schemeClr val="tx1"/>
                </a:solidFill>
              </a:rPr>
              <a:t>디스이즈</a:t>
            </a:r>
            <a:r>
              <a:rPr lang="ko-KR" altLang="en-US" sz="900" dirty="0">
                <a:solidFill>
                  <a:schemeClr val="tx1"/>
                </a:solidFill>
              </a:rPr>
              <a:t> 게임 </a:t>
            </a:r>
            <a:r>
              <a:rPr lang="en-US" altLang="ko-KR" sz="900" b="1" dirty="0">
                <a:solidFill>
                  <a:schemeClr val="tx1"/>
                </a:solidFill>
              </a:rPr>
              <a:t>[App Ape]10</a:t>
            </a:r>
            <a:r>
              <a:rPr lang="ko-KR" altLang="en-US" sz="900" b="1" dirty="0">
                <a:solidFill>
                  <a:schemeClr val="tx1"/>
                </a:solidFill>
              </a:rPr>
              <a:t>월 국내 모바일 게임 사용자는 콜 오브 </a:t>
            </a:r>
            <a:r>
              <a:rPr lang="ko-KR" altLang="en-US" sz="900" b="1" dirty="0" err="1">
                <a:solidFill>
                  <a:schemeClr val="tx1"/>
                </a:solidFill>
              </a:rPr>
              <a:t>듀티와</a:t>
            </a:r>
            <a:r>
              <a:rPr lang="ko-KR" altLang="en-US" sz="900" b="1" dirty="0">
                <a:solidFill>
                  <a:schemeClr val="tx1"/>
                </a:solidFill>
              </a:rPr>
              <a:t> 두뇌게임에 열광 </a:t>
            </a:r>
            <a:r>
              <a:rPr lang="en-US" altLang="ko-KR" sz="900" b="1" dirty="0">
                <a:solidFill>
                  <a:schemeClr val="tx1"/>
                </a:solidFill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</a:rPr>
              <a:t>클릭 시 인터넷으로 해당 기사에 연결 됩니다</a:t>
            </a:r>
            <a:r>
              <a:rPr lang="en-US" altLang="ko-KR" sz="900" b="1" dirty="0">
                <a:solidFill>
                  <a:schemeClr val="tx1"/>
                </a:solidFill>
              </a:rPr>
              <a:t>.)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641E87-2FA3-464C-BDC5-50465D744BD0}"/>
              </a:ext>
            </a:extLst>
          </p:cNvPr>
          <p:cNvSpPr/>
          <p:nvPr/>
        </p:nvSpPr>
        <p:spPr>
          <a:xfrm>
            <a:off x="378229" y="1769441"/>
            <a:ext cx="2719534" cy="4558640"/>
          </a:xfrm>
          <a:prstGeom prst="roundRect">
            <a:avLst>
              <a:gd name="adj" fmla="val 45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한국 남성 연령 별 선호 장르 </a:t>
            </a:r>
            <a:r>
              <a:rPr lang="en-US" altLang="ko-KR" sz="1200" b="1" dirty="0">
                <a:solidFill>
                  <a:schemeClr val="tx1"/>
                </a:solidFill>
              </a:rPr>
              <a:t>MAU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2B1D8F-B6B4-4938-8905-4A29879D0D0D}"/>
              </a:ext>
            </a:extLst>
          </p:cNvPr>
          <p:cNvGrpSpPr>
            <a:grpSpLocks noChangeAspect="1"/>
          </p:cNvGrpSpPr>
          <p:nvPr/>
        </p:nvGrpSpPr>
        <p:grpSpPr>
          <a:xfrm>
            <a:off x="536807" y="2302842"/>
            <a:ext cx="2353252" cy="3815553"/>
            <a:chOff x="378229" y="1418920"/>
            <a:chExt cx="2719533" cy="44094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D70F94-0FE9-4DAE-A90F-6D235A32F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" t="12403" r="59108" b="38905"/>
            <a:stretch/>
          </p:blipFill>
          <p:spPr>
            <a:xfrm>
              <a:off x="378229" y="1418920"/>
              <a:ext cx="2719533" cy="4409440"/>
            </a:xfrm>
            <a:prstGeom prst="roundRect">
              <a:avLst>
                <a:gd name="adj" fmla="val 5086"/>
              </a:avLst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6D24BF-6D2D-4818-8A13-107866D33487}"/>
                </a:ext>
              </a:extLst>
            </p:cNvPr>
            <p:cNvSpPr/>
            <p:nvPr/>
          </p:nvSpPr>
          <p:spPr>
            <a:xfrm>
              <a:off x="457200" y="1502080"/>
              <a:ext cx="1209040" cy="99568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A13CFA-194B-4C30-9915-30BF5C81504F}"/>
                </a:ext>
              </a:extLst>
            </p:cNvPr>
            <p:cNvSpPr/>
            <p:nvPr/>
          </p:nvSpPr>
          <p:spPr>
            <a:xfrm>
              <a:off x="1797801" y="1502080"/>
              <a:ext cx="1209040" cy="87376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86F032-EAE1-434D-9441-0345C3B5917B}"/>
              </a:ext>
            </a:extLst>
          </p:cNvPr>
          <p:cNvSpPr/>
          <p:nvPr/>
        </p:nvSpPr>
        <p:spPr>
          <a:xfrm>
            <a:off x="3516497" y="4750278"/>
            <a:ext cx="8138696" cy="684203"/>
          </a:xfrm>
          <a:prstGeom prst="roundRect">
            <a:avLst>
              <a:gd name="adj" fmla="val 18934"/>
            </a:avLst>
          </a:prstGeom>
          <a:solidFill>
            <a:srgbClr val="80B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종합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게임을 꾸준하게 플레이하며</a:t>
            </a:r>
            <a:r>
              <a:rPr lang="en-US" altLang="ko-KR" sz="1200" b="1" dirty="0">
                <a:solidFill>
                  <a:schemeClr val="tx1"/>
                </a:solidFill>
              </a:rPr>
              <a:t>,  </a:t>
            </a:r>
            <a:r>
              <a:rPr lang="ko-KR" altLang="en-US" sz="1200" b="1" dirty="0">
                <a:solidFill>
                  <a:schemeClr val="tx1"/>
                </a:solidFill>
              </a:rPr>
              <a:t>직접 조작하는 것에서 재미를 느낌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</a:rPr>
              <a:t>플레이를 통해 재화나 캐릭터 등을 수집하고 성장 시키거나 다른 사람들과 경쟁하는 것을 즐기는 </a:t>
            </a:r>
            <a:r>
              <a:rPr lang="ko-KR" altLang="en-US" sz="1200" b="1" dirty="0" err="1">
                <a:solidFill>
                  <a:schemeClr val="tx1"/>
                </a:solidFill>
              </a:rPr>
              <a:t>유저층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450F654-BBDE-451D-8A7D-BE881DA65EA0}"/>
              </a:ext>
            </a:extLst>
          </p:cNvPr>
          <p:cNvSpPr/>
          <p:nvPr/>
        </p:nvSpPr>
        <p:spPr>
          <a:xfrm>
            <a:off x="3516497" y="3764758"/>
            <a:ext cx="8138696" cy="981118"/>
          </a:xfrm>
          <a:prstGeom prst="roundRect">
            <a:avLst>
              <a:gd name="adj" fmla="val 758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spcCol="360000"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</a:rPr>
              <a:t>조작감</a:t>
            </a:r>
            <a:r>
              <a:rPr lang="en-US" altLang="ko-KR" sz="1200" b="1" dirty="0">
                <a:solidFill>
                  <a:schemeClr val="tx1"/>
                </a:solidFill>
              </a:rPr>
              <a:t>, non-auto contents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캐릭터를 직접 조작하고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오토 콘텐츠가 없음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캐릭터 수집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다양한 캐릭터를 수집하고 성장 시키는 시스템을 갖춤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경쟁요소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실시간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혹은 점수를 통한 순위 매기기로 서로 경쟁 하는 콘텐츠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677F6E-9DFB-4A55-B55B-B383053E86E8}"/>
              </a:ext>
            </a:extLst>
          </p:cNvPr>
          <p:cNvGrpSpPr/>
          <p:nvPr/>
        </p:nvGrpSpPr>
        <p:grpSpPr>
          <a:xfrm>
            <a:off x="9151202" y="2165027"/>
            <a:ext cx="2391952" cy="1599729"/>
            <a:chOff x="3456824" y="1342065"/>
            <a:chExt cx="2391952" cy="1599729"/>
          </a:xfrm>
        </p:grpSpPr>
        <p:pic>
          <p:nvPicPr>
            <p:cNvPr id="1028" name="Picture 4" descr="Image result for 브롤스타즈">
              <a:extLst>
                <a:ext uri="{FF2B5EF4-FFF2-40B4-BE49-F238E27FC236}">
                  <a16:creationId xmlns:a16="http://schemas.microsoft.com/office/drawing/2014/main" id="{5A376C94-7147-43C7-A92D-FB48EB1B0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217" y="1735480"/>
              <a:ext cx="2144559" cy="120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브롤스타즈">
              <a:extLst>
                <a:ext uri="{FF2B5EF4-FFF2-40B4-BE49-F238E27FC236}">
                  <a16:creationId xmlns:a16="http://schemas.microsoft.com/office/drawing/2014/main" id="{4CB29F7C-1185-4911-99BA-3C3B5DD6CA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78" b="89778" l="4889" r="928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728" r="5737" b="9292"/>
            <a:stretch/>
          </p:blipFill>
          <p:spPr bwMode="auto">
            <a:xfrm>
              <a:off x="3456824" y="1342065"/>
              <a:ext cx="648645" cy="59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F60AC45-8BE6-436A-A9D1-6A0C349F6864}"/>
                </a:ext>
              </a:extLst>
            </p:cNvPr>
            <p:cNvSpPr/>
            <p:nvPr/>
          </p:nvSpPr>
          <p:spPr>
            <a:xfrm>
              <a:off x="4105469" y="1409308"/>
              <a:ext cx="1743307" cy="333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schemeClr val="tx1"/>
                  </a:solidFill>
                </a:rPr>
                <a:t>브롤스타즈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49CB0E-F0FD-4FC1-9A2A-F25D41C1C062}"/>
              </a:ext>
            </a:extLst>
          </p:cNvPr>
          <p:cNvGrpSpPr/>
          <p:nvPr/>
        </p:nvGrpSpPr>
        <p:grpSpPr>
          <a:xfrm>
            <a:off x="3555867" y="2199947"/>
            <a:ext cx="2514567" cy="1558103"/>
            <a:chOff x="6096000" y="1376985"/>
            <a:chExt cx="2514567" cy="155810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880916-D381-47DF-B05C-533B4DCD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559" y="1728775"/>
              <a:ext cx="2440008" cy="1206313"/>
            </a:xfrm>
            <a:prstGeom prst="rect">
              <a:avLst/>
            </a:prstGeom>
          </p:spPr>
        </p:pic>
        <p:pic>
          <p:nvPicPr>
            <p:cNvPr id="1032" name="Picture 8" descr="Image result for 쿠키런 로고">
              <a:extLst>
                <a:ext uri="{FF2B5EF4-FFF2-40B4-BE49-F238E27FC236}">
                  <a16:creationId xmlns:a16="http://schemas.microsoft.com/office/drawing/2014/main" id="{05C347A8-8CEE-4332-A959-898439E47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7556" y1="1333" x2="2222" y2="7111"/>
                          <a14:foregroundMark x1="1778" y1="7556" x2="444" y2="18222"/>
                          <a14:foregroundMark x1="1778" y1="18222" x2="1778" y2="95111"/>
                          <a14:foregroundMark x1="5333" y1="97778" x2="98222" y2="98222"/>
                          <a14:foregroundMark x1="97333" y1="96889" x2="96444" y2="3556"/>
                          <a14:foregroundMark x1="96444" y1="3556" x2="8000" y2="2667"/>
                          <a14:foregroundMark x1="7556" y1="6667" x2="82222" y2="74222"/>
                          <a14:foregroundMark x1="84000" y1="14667" x2="11556" y2="72889"/>
                          <a14:foregroundMark x1="19111" y1="28444" x2="66222" y2="82222"/>
                          <a14:foregroundMark x1="8889" y1="36444" x2="10222" y2="77778"/>
                          <a14:foregroundMark x1="14667" y1="38222" x2="19111" y2="77778"/>
                          <a14:foregroundMark x1="9333" y1="46667" x2="45778" y2="95556"/>
                          <a14:foregroundMark x1="30222" y1="76444" x2="87111" y2="89778"/>
                          <a14:foregroundMark x1="87556" y1="19111" x2="77333" y2="66222"/>
                          <a14:backgroundMark x1="2667" y1="1778" x2="2667" y2="1778"/>
                          <a14:backgroundMark x1="98222" y1="97333" x2="98222" y2="97333"/>
                          <a14:backgroundMark x1="97333" y1="98667" x2="97333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376985"/>
              <a:ext cx="512726" cy="5127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4AAF666-82A8-40D9-A1F9-F4CE7E133EA1}"/>
                </a:ext>
              </a:extLst>
            </p:cNvPr>
            <p:cNvSpPr/>
            <p:nvPr/>
          </p:nvSpPr>
          <p:spPr>
            <a:xfrm>
              <a:off x="6608726" y="1409308"/>
              <a:ext cx="2001841" cy="333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쿠키 런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오븐 브레이크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68310A-DF36-468D-B9CF-B65AA5857094}"/>
              </a:ext>
            </a:extLst>
          </p:cNvPr>
          <p:cNvGrpSpPr/>
          <p:nvPr/>
        </p:nvGrpSpPr>
        <p:grpSpPr>
          <a:xfrm>
            <a:off x="6353535" y="2174569"/>
            <a:ext cx="2514567" cy="1583481"/>
            <a:chOff x="6316255" y="2174569"/>
            <a:chExt cx="2514567" cy="158348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52893B-2EF4-4C55-956F-902D57E34378}"/>
                </a:ext>
              </a:extLst>
            </p:cNvPr>
            <p:cNvSpPr/>
            <p:nvPr/>
          </p:nvSpPr>
          <p:spPr>
            <a:xfrm>
              <a:off x="6828981" y="2232270"/>
              <a:ext cx="2001841" cy="333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궁수의 전설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Image result for 궁수의 전설">
              <a:extLst>
                <a:ext uri="{FF2B5EF4-FFF2-40B4-BE49-F238E27FC236}">
                  <a16:creationId xmlns:a16="http://schemas.microsoft.com/office/drawing/2014/main" id="{F230E659-8EF1-4E44-9634-BDF49908B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297" y="2533564"/>
              <a:ext cx="1865042" cy="1224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궁수의 전설 로고">
              <a:extLst>
                <a:ext uri="{FF2B5EF4-FFF2-40B4-BE49-F238E27FC236}">
                  <a16:creationId xmlns:a16="http://schemas.microsoft.com/office/drawing/2014/main" id="{055A5783-F5F1-4231-8375-B899DDA08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255" y="2174569"/>
              <a:ext cx="512726" cy="51083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FBAB09D-52B2-460B-91BB-BFFD3EB2BBE1}"/>
              </a:ext>
            </a:extLst>
          </p:cNvPr>
          <p:cNvSpPr/>
          <p:nvPr/>
        </p:nvSpPr>
        <p:spPr>
          <a:xfrm>
            <a:off x="378229" y="693254"/>
            <a:ext cx="11537141" cy="820586"/>
          </a:xfrm>
          <a:prstGeom prst="roundRect">
            <a:avLst>
              <a:gd name="adj" fmla="val 617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분석의도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페르소나 전략 수립을 위해 유저의 성향을 파악하기 위함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플레이 스타일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타겟 유저의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라이프 스타일이 기획 중인 게임과 공통점이 있는 게임을 비교 분석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EE03ADE-1956-41D9-A1AB-BC43F56B7983}"/>
              </a:ext>
            </a:extLst>
          </p:cNvPr>
          <p:cNvSpPr/>
          <p:nvPr/>
        </p:nvSpPr>
        <p:spPr>
          <a:xfrm>
            <a:off x="3516497" y="5566558"/>
            <a:ext cx="8138696" cy="684203"/>
          </a:xfrm>
          <a:prstGeom prst="roundRect">
            <a:avLst>
              <a:gd name="adj" fmla="val 18934"/>
            </a:avLst>
          </a:prstGeom>
          <a:solidFill>
            <a:srgbClr val="80B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※</a:t>
            </a:r>
            <a:r>
              <a:rPr lang="ko-KR" altLang="en-US" sz="1200" b="1" dirty="0">
                <a:solidFill>
                  <a:schemeClr val="tx1"/>
                </a:solidFill>
              </a:rPr>
              <a:t>경쟁 요소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해당요소에서 다른 유저와 경쟁 시 부담을 줄여 타 게임보다 부담 없이 게임 할 수 있도록 콘텐츠를 구성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AE49046-3FE8-40D3-AE29-77B415D26D80}"/>
              </a:ext>
            </a:extLst>
          </p:cNvPr>
          <p:cNvSpPr/>
          <p:nvPr/>
        </p:nvSpPr>
        <p:spPr>
          <a:xfrm>
            <a:off x="2930916" y="2374802"/>
            <a:ext cx="557959" cy="86157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6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E76EAF1-2695-4D7D-982A-6746AE94A246}"/>
              </a:ext>
            </a:extLst>
          </p:cNvPr>
          <p:cNvSpPr/>
          <p:nvPr/>
        </p:nvSpPr>
        <p:spPr>
          <a:xfrm>
            <a:off x="378229" y="2317040"/>
            <a:ext cx="11537141" cy="3431584"/>
          </a:xfrm>
          <a:prstGeom prst="roundRect">
            <a:avLst>
              <a:gd name="adj" fmla="val 36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각 연령 별 세부 전략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</a:rPr>
              <a:t> 기존 </a:t>
            </a:r>
            <a:r>
              <a:rPr lang="en-US" altLang="ko-KR" sz="1200" b="1" dirty="0">
                <a:solidFill>
                  <a:schemeClr val="tx1"/>
                </a:solidFill>
              </a:rPr>
              <a:t>UX </a:t>
            </a:r>
            <a:r>
              <a:rPr lang="ko-KR" altLang="en-US" sz="1200" b="1" dirty="0">
                <a:solidFill>
                  <a:schemeClr val="tx1"/>
                </a:solidFill>
              </a:rPr>
              <a:t>분석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및 예상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47B6274-6490-4F5C-88C9-0AA9CAC182BA}"/>
              </a:ext>
            </a:extLst>
          </p:cNvPr>
          <p:cNvSpPr/>
          <p:nvPr/>
        </p:nvSpPr>
        <p:spPr>
          <a:xfrm>
            <a:off x="378229" y="764374"/>
            <a:ext cx="11537141" cy="1296856"/>
          </a:xfrm>
          <a:prstGeom prst="roundRect">
            <a:avLst>
              <a:gd name="adj" fmla="val 61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통계 자료 분석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</a:rPr>
              <a:t>전체 모바일 게임 이용자를 대상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</a:rPr>
              <a:t> 주 이용 장소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순위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3968E5-8C23-4783-9950-5DA7B3F9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페르소나 수립 전략</a:t>
            </a:r>
            <a:endParaRPr 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F65979-BDB1-458F-BD11-161E7C316952}"/>
              </a:ext>
            </a:extLst>
          </p:cNvPr>
          <p:cNvSpPr/>
          <p:nvPr/>
        </p:nvSpPr>
        <p:spPr>
          <a:xfrm>
            <a:off x="487680" y="2707886"/>
            <a:ext cx="11326090" cy="1833075"/>
          </a:xfrm>
          <a:prstGeom prst="roundRect">
            <a:avLst>
              <a:gd name="adj" fmla="val 617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대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러닝 게임 붐 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쿠키런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for </a:t>
            </a:r>
            <a:r>
              <a:rPr lang="en-US" altLang="ko-KR" sz="1200" dirty="0" err="1">
                <a:solidFill>
                  <a:schemeClr val="tx1"/>
                </a:solidFill>
              </a:rPr>
              <a:t>kakao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윈드러너</a:t>
            </a:r>
            <a:r>
              <a:rPr lang="ko-KR" altLang="en-US" sz="1200" dirty="0">
                <a:solidFill>
                  <a:schemeClr val="tx1"/>
                </a:solidFill>
              </a:rPr>
              <a:t> 등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에서 살짝 </a:t>
            </a:r>
            <a:r>
              <a:rPr lang="ko-KR" altLang="en-US" sz="1200" dirty="0" err="1">
                <a:solidFill>
                  <a:schemeClr val="tx1"/>
                </a:solidFill>
              </a:rPr>
              <a:t>비껴나간</a:t>
            </a:r>
            <a:r>
              <a:rPr lang="ko-KR" altLang="en-US" sz="1200" dirty="0">
                <a:solidFill>
                  <a:schemeClr val="tx1"/>
                </a:solidFill>
              </a:rPr>
              <a:t> 세대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유행을 겪어 보지 못했던 유저층이 존재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해당 유저들은</a:t>
            </a:r>
            <a:r>
              <a:rPr lang="ko-KR" altLang="en-US" sz="1200" b="1" dirty="0">
                <a:solidFill>
                  <a:schemeClr val="tx1"/>
                </a:solidFill>
              </a:rPr>
              <a:t> 신선하고 새로운 것으로 생각 </a:t>
            </a:r>
            <a:r>
              <a:rPr lang="ko-KR" altLang="en-US" sz="1200" dirty="0">
                <a:solidFill>
                  <a:schemeClr val="tx1"/>
                </a:solidFill>
              </a:rPr>
              <a:t>하겠지만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나머지에 대해서는 새로운 게임이나 방식으로 다가오진 않을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20</a:t>
            </a:r>
            <a:r>
              <a:rPr lang="ko-KR" altLang="en-US" sz="1200" b="1" dirty="0">
                <a:solidFill>
                  <a:schemeClr val="tx1"/>
                </a:solidFill>
              </a:rPr>
              <a:t>대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한 차례 러닝 게임 붐을 지나왔던 세대로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러닝 게임이 다시 나오는 것이 지루하거나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다소 뻔해 보일 순 있으나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</a:t>
            </a:r>
            <a:r>
              <a:rPr lang="ko-KR" altLang="en-US" sz="1200" b="1" dirty="0">
                <a:solidFill>
                  <a:schemeClr val="tx1"/>
                </a:solidFill>
              </a:rPr>
              <a:t>새롭게 느끼거나 유행이 지나고 기존 게임에 대해 향수나 개선점을 바랬던 유저들은 반가울 수 있다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또한 타 게임들이 경쟁 요소가 중점이지만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기획 중인 게임은 그렇지 않은 점을 강조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30</a:t>
            </a:r>
            <a:r>
              <a:rPr lang="ko-KR" altLang="en-US" sz="1200" b="1" dirty="0">
                <a:solidFill>
                  <a:schemeClr val="tx1"/>
                </a:solidFill>
              </a:rPr>
              <a:t>대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비중은 낮으나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게임에 익숙한  </a:t>
            </a:r>
            <a:r>
              <a:rPr lang="ko-KR" altLang="en-US" sz="1200" dirty="0" err="1">
                <a:solidFill>
                  <a:schemeClr val="tx1"/>
                </a:solidFill>
              </a:rPr>
              <a:t>유저층인</a:t>
            </a:r>
            <a:r>
              <a:rPr lang="ko-KR" altLang="en-US" sz="1200" dirty="0">
                <a:solidFill>
                  <a:schemeClr val="tx1"/>
                </a:solidFill>
              </a:rPr>
              <a:t> 만큼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소수의 경우 개방적으로 게임을 탐색하고 플레이하며 리뷰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또한 소수의 취향이라도 잘 맞아떨어진다면 </a:t>
            </a:r>
            <a:r>
              <a:rPr lang="ko-KR" altLang="en-US" sz="1200" b="1" dirty="0">
                <a:solidFill>
                  <a:schemeClr val="tx1"/>
                </a:solidFill>
              </a:rPr>
              <a:t>경제력을 갖춘 세대 이기 때문에 매출 증가로</a:t>
            </a:r>
            <a:r>
              <a:rPr lang="ko-KR" altLang="en-US" sz="1200" dirty="0">
                <a:solidFill>
                  <a:schemeClr val="tx1"/>
                </a:solidFill>
              </a:rPr>
              <a:t> 이어짐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5E9979-6D7A-46DA-9CFB-DEEA91BCE437}"/>
              </a:ext>
            </a:extLst>
          </p:cNvPr>
          <p:cNvSpPr/>
          <p:nvPr/>
        </p:nvSpPr>
        <p:spPr>
          <a:xfrm>
            <a:off x="487680" y="4703276"/>
            <a:ext cx="11326090" cy="738047"/>
          </a:xfrm>
          <a:prstGeom prst="roundRect">
            <a:avLst>
              <a:gd name="adj" fmla="val 948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남성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액션이 주 콘텐츠인 게임이기 때문에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선호 유저가 있을 것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중세 판타지 세계관을 자주 접해 새롭진 않으나 익숙한 세계관을 새롭게 해석하는 부분을 알고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여성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상대적으로 액션에 취약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보스 전투 같은 </a:t>
            </a:r>
            <a:r>
              <a:rPr lang="en-US" altLang="ko-KR" sz="1200" dirty="0">
                <a:solidFill>
                  <a:schemeClr val="tx1"/>
                </a:solidFill>
              </a:rPr>
              <a:t>1:1 </a:t>
            </a:r>
            <a:r>
              <a:rPr lang="ko-KR" altLang="en-US" sz="1200" dirty="0">
                <a:solidFill>
                  <a:schemeClr val="tx1"/>
                </a:solidFill>
              </a:rPr>
              <a:t>개념의 플레이에서 관찰과 즉각적 반응이 더디다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게임의 세계관이나 캐릭터에 집중 할 것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117949-9241-42DD-9114-98737E0C5CA2}"/>
              </a:ext>
            </a:extLst>
          </p:cNvPr>
          <p:cNvSpPr/>
          <p:nvPr/>
        </p:nvSpPr>
        <p:spPr>
          <a:xfrm>
            <a:off x="378229" y="6583680"/>
            <a:ext cx="5240251" cy="150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자료 출처</a:t>
            </a:r>
            <a:r>
              <a:rPr lang="en-US" altLang="ko-KR" sz="900" dirty="0">
                <a:solidFill>
                  <a:schemeClr val="tx1"/>
                </a:solidFill>
              </a:rPr>
              <a:t>- </a:t>
            </a:r>
            <a:r>
              <a:rPr lang="ko-KR" altLang="en-US" sz="900" dirty="0">
                <a:solidFill>
                  <a:schemeClr val="tx1"/>
                </a:solidFill>
              </a:rPr>
              <a:t>한국 콘텐츠 진흥원 </a:t>
            </a:r>
            <a:r>
              <a:rPr lang="en-US" altLang="ko-KR" sz="900" dirty="0">
                <a:solidFill>
                  <a:schemeClr val="tx1"/>
                </a:solidFill>
              </a:rPr>
              <a:t>2019 </a:t>
            </a:r>
            <a:r>
              <a:rPr lang="ko-KR" altLang="en-US" sz="900" dirty="0">
                <a:solidFill>
                  <a:schemeClr val="tx1"/>
                </a:solidFill>
              </a:rPr>
              <a:t>게임이용자 실태 보고서 </a:t>
            </a:r>
            <a:r>
              <a:rPr lang="en-US" altLang="ko-KR" sz="900" dirty="0">
                <a:solidFill>
                  <a:schemeClr val="tx1"/>
                </a:solidFill>
              </a:rPr>
              <a:t>(114p)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C188AD-8A1B-4A84-B824-9473D030ABE2}"/>
              </a:ext>
            </a:extLst>
          </p:cNvPr>
          <p:cNvSpPr/>
          <p:nvPr/>
        </p:nvSpPr>
        <p:spPr>
          <a:xfrm>
            <a:off x="1650972" y="1228880"/>
            <a:ext cx="10162798" cy="712098"/>
          </a:xfrm>
          <a:prstGeom prst="roundRect">
            <a:avLst>
              <a:gd name="adj" fmla="val 6178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대중 교통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학교나 직장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에서 수치가 낮은 이유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게임에 온전히 집중 할 수 있는 여건이 불확실하기 때문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만원 버스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수업 등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즉 장소에 따른 제약에서 자유로운 것 보다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보급률에 따라 접근성에 집중 하는 것이 효과적일 것으로 기대된다</a:t>
            </a:r>
            <a:r>
              <a:rPr lang="en-US" altLang="ko-KR" sz="1200" b="1" dirty="0">
                <a:solidFill>
                  <a:schemeClr val="tx1"/>
                </a:solidFill>
              </a:rPr>
              <a:t>.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D3B3CF-20FD-436F-982E-E3FE9783B87B}"/>
              </a:ext>
            </a:extLst>
          </p:cNvPr>
          <p:cNvGrpSpPr>
            <a:grpSpLocks noChangeAspect="1"/>
          </p:cNvGrpSpPr>
          <p:nvPr/>
        </p:nvGrpSpPr>
        <p:grpSpPr>
          <a:xfrm>
            <a:off x="517915" y="1052641"/>
            <a:ext cx="993371" cy="952603"/>
            <a:chOff x="398170" y="689463"/>
            <a:chExt cx="1800001" cy="180141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B3FC0C2-755E-4118-B884-7FD82C4FF1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8170" y="690879"/>
              <a:ext cx="1800001" cy="1800000"/>
              <a:chOff x="553209" y="690146"/>
              <a:chExt cx="1800001" cy="1800000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1BC6FFC-AC86-43AE-8237-F156C556056C}"/>
                  </a:ext>
                </a:extLst>
              </p:cNvPr>
              <p:cNvSpPr/>
              <p:nvPr/>
            </p:nvSpPr>
            <p:spPr>
              <a:xfrm>
                <a:off x="553210" y="690146"/>
                <a:ext cx="1800000" cy="180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" name="부분 원형 7">
                <a:extLst>
                  <a:ext uri="{FF2B5EF4-FFF2-40B4-BE49-F238E27FC236}">
                    <a16:creationId xmlns:a16="http://schemas.microsoft.com/office/drawing/2014/main" id="{3979463A-4931-4612-AC25-9C9031E6BB7E}"/>
                  </a:ext>
                </a:extLst>
              </p:cNvPr>
              <p:cNvSpPr/>
              <p:nvPr/>
            </p:nvSpPr>
            <p:spPr>
              <a:xfrm>
                <a:off x="553209" y="690146"/>
                <a:ext cx="1800000" cy="1800000"/>
              </a:xfrm>
              <a:prstGeom prst="pie">
                <a:avLst>
                  <a:gd name="adj1" fmla="val 16161327"/>
                  <a:gd name="adj2" fmla="val 11226723"/>
                </a:avLst>
              </a:prstGeom>
              <a:solidFill>
                <a:srgbClr val="ABC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CFF3AC2-55F4-48A4-BD4C-45C216E6CB16}"/>
                </a:ext>
              </a:extLst>
            </p:cNvPr>
            <p:cNvSpPr/>
            <p:nvPr/>
          </p:nvSpPr>
          <p:spPr>
            <a:xfrm>
              <a:off x="904399" y="1477864"/>
              <a:ext cx="1166992" cy="820586"/>
            </a:xfrm>
            <a:prstGeom prst="roundRect">
              <a:avLst>
                <a:gd name="adj" fmla="val 617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rgbClr val="0554F2"/>
                  </a:solidFill>
                </a:rPr>
                <a:t>집</a:t>
              </a:r>
              <a:r>
                <a:rPr lang="en-US" altLang="ko-KR" sz="1000" b="1" dirty="0">
                  <a:solidFill>
                    <a:srgbClr val="0554F2"/>
                  </a:solidFill>
                </a:rPr>
                <a:t> 75%</a:t>
              </a:r>
              <a:endParaRPr lang="en-US" altLang="ko-KR" sz="1000" dirty="0">
                <a:solidFill>
                  <a:srgbClr val="0554F2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024B771-F19F-4EFB-A83C-FDA87EFD0DD4}"/>
                </a:ext>
              </a:extLst>
            </p:cNvPr>
            <p:cNvSpPr/>
            <p:nvPr/>
          </p:nvSpPr>
          <p:spPr>
            <a:xfrm>
              <a:off x="517786" y="689463"/>
              <a:ext cx="1422401" cy="820586"/>
            </a:xfrm>
            <a:prstGeom prst="roundRect">
              <a:avLst>
                <a:gd name="adj" fmla="val 617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기타</a:t>
              </a:r>
              <a:r>
                <a:rPr lang="en-US" altLang="ko-K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25%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0A51C5F-99D0-4400-AD77-9DCA1014288E}"/>
              </a:ext>
            </a:extLst>
          </p:cNvPr>
          <p:cNvSpPr/>
          <p:nvPr/>
        </p:nvSpPr>
        <p:spPr>
          <a:xfrm>
            <a:off x="378229" y="5999144"/>
            <a:ext cx="11537141" cy="399473"/>
          </a:xfrm>
          <a:prstGeom prst="roundRect">
            <a:avLst>
              <a:gd name="adj" fmla="val 15186"/>
            </a:avLst>
          </a:pr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종합정리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b="1" dirty="0">
                <a:solidFill>
                  <a:schemeClr val="tx1"/>
                </a:solidFill>
              </a:rPr>
              <a:t>새로운 것을 갈구하는 유저에게 기존 게임보다 새로움을 강조 하되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익숙해야 하는 것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편의성 측면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과 새로운 것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게임 플레이 경험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에 대한 기준 확립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473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212288DA-721E-4E06-8DF6-853129E7CD03}"/>
              </a:ext>
            </a:extLst>
          </p:cNvPr>
          <p:cNvSpPr/>
          <p:nvPr/>
        </p:nvSpPr>
        <p:spPr>
          <a:xfrm>
            <a:off x="2768599" y="2223079"/>
            <a:ext cx="500381" cy="378462"/>
          </a:xfrm>
          <a:custGeom>
            <a:avLst/>
            <a:gdLst>
              <a:gd name="connsiteX0" fmla="*/ 0 w 617220"/>
              <a:gd name="connsiteY0" fmla="*/ 0 h 378462"/>
              <a:gd name="connsiteX1" fmla="*/ 414020 w 617220"/>
              <a:gd name="connsiteY1" fmla="*/ 0 h 378462"/>
              <a:gd name="connsiteX2" fmla="*/ 414020 w 617220"/>
              <a:gd name="connsiteY2" fmla="*/ 1 h 378462"/>
              <a:gd name="connsiteX3" fmla="*/ 617220 w 617220"/>
              <a:gd name="connsiteY3" fmla="*/ 378462 h 378462"/>
              <a:gd name="connsiteX4" fmla="*/ 414020 w 617220"/>
              <a:gd name="connsiteY4" fmla="*/ 378462 h 378462"/>
              <a:gd name="connsiteX5" fmla="*/ 414020 w 617220"/>
              <a:gd name="connsiteY5" fmla="*/ 378461 h 378462"/>
              <a:gd name="connsiteX6" fmla="*/ 0 w 617220"/>
              <a:gd name="connsiteY6" fmla="*/ 378461 h 37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20" h="378462">
                <a:moveTo>
                  <a:pt x="0" y="0"/>
                </a:moveTo>
                <a:lnTo>
                  <a:pt x="414020" y="0"/>
                </a:lnTo>
                <a:lnTo>
                  <a:pt x="414020" y="1"/>
                </a:lnTo>
                <a:lnTo>
                  <a:pt x="617220" y="378462"/>
                </a:lnTo>
                <a:lnTo>
                  <a:pt x="414020" y="378462"/>
                </a:lnTo>
                <a:lnTo>
                  <a:pt x="414020" y="378461"/>
                </a:lnTo>
                <a:lnTo>
                  <a:pt x="0" y="378461"/>
                </a:lnTo>
                <a:close/>
              </a:path>
            </a:pathLst>
          </a:cu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9DA57E0-4300-4030-BCA2-D2A1448E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29" y="113896"/>
            <a:ext cx="10515600" cy="576984"/>
          </a:xfrm>
        </p:spPr>
        <p:txBody>
          <a:bodyPr/>
          <a:lstStyle/>
          <a:p>
            <a:r>
              <a:rPr lang="ko-KR" altLang="en-US" dirty="0"/>
              <a:t>페르소나 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466BB1-1FA5-4B88-B58D-A325BC3F5FD5}"/>
              </a:ext>
            </a:extLst>
          </p:cNvPr>
          <p:cNvSpPr/>
          <p:nvPr/>
        </p:nvSpPr>
        <p:spPr>
          <a:xfrm>
            <a:off x="373148" y="763342"/>
            <a:ext cx="1277851" cy="1828800"/>
          </a:xfrm>
          <a:prstGeom prst="roundRect">
            <a:avLst>
              <a:gd name="adj" fmla="val 474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DFF6D0-5FA2-4404-8504-BBE0429C5CD2}"/>
              </a:ext>
            </a:extLst>
          </p:cNvPr>
          <p:cNvSpPr/>
          <p:nvPr/>
        </p:nvSpPr>
        <p:spPr>
          <a:xfrm>
            <a:off x="4861558" y="763341"/>
            <a:ext cx="6957294" cy="1828800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프로필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난 게임을 좋아한다</a:t>
            </a:r>
            <a:r>
              <a:rPr lang="en-US" altLang="ko-KR" sz="1100" dirty="0">
                <a:solidFill>
                  <a:schemeClr val="tx1"/>
                </a:solidFill>
              </a:rPr>
              <a:t>. “</a:t>
            </a:r>
            <a:r>
              <a:rPr lang="ko-KR" altLang="en-US" sz="1100" dirty="0">
                <a:solidFill>
                  <a:schemeClr val="tx1"/>
                </a:solidFill>
              </a:rPr>
              <a:t>고 생각하며 플레이 하는 게임의 인터넷 커뮤니티를 자주 사용 한다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적극적인 사용 보단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정보 수집과 공유의 목적으로 사용 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주</a:t>
            </a:r>
            <a:r>
              <a:rPr lang="en-US" altLang="ko-KR" sz="1100" dirty="0">
                <a:solidFill>
                  <a:schemeClr val="tx1"/>
                </a:solidFill>
              </a:rPr>
              <a:t>1~2</a:t>
            </a:r>
            <a:r>
              <a:rPr lang="ko-KR" altLang="en-US" sz="1100" dirty="0">
                <a:solidFill>
                  <a:schemeClr val="tx1"/>
                </a:solidFill>
              </a:rPr>
              <a:t>회 학원을 가고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학교와 학원을 가는 사이에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집에서 쉬면서 </a:t>
            </a:r>
            <a:r>
              <a:rPr lang="ko-KR" altLang="en-US" sz="1100" b="1" dirty="0" err="1">
                <a:solidFill>
                  <a:schemeClr val="tx1"/>
                </a:solidFill>
              </a:rPr>
              <a:t>잠깐잠깐</a:t>
            </a:r>
            <a:r>
              <a:rPr lang="ko-KR" altLang="en-US" sz="1100" b="1" dirty="0">
                <a:solidFill>
                  <a:schemeClr val="tx1"/>
                </a:solidFill>
              </a:rPr>
              <a:t> 할 만한 게임이 필요하다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친구들과 혹은 혼자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브롤스타즈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나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좀비고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는 많이 즐겼다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지금도 하겠지만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경쟁하는게 피곤할 때가 있다</a:t>
            </a:r>
            <a:r>
              <a:rPr lang="en-US" altLang="ko-KR" sz="1100" b="1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다른 취미가 별로 없어서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시간이 많을 땐 </a:t>
            </a:r>
            <a:r>
              <a:rPr lang="en-US" altLang="ko-KR" sz="1100" dirty="0">
                <a:solidFill>
                  <a:schemeClr val="tx1"/>
                </a:solidFill>
              </a:rPr>
              <a:t>PC </a:t>
            </a:r>
            <a:r>
              <a:rPr lang="ko-KR" altLang="en-US" sz="1100" dirty="0">
                <a:solidFill>
                  <a:schemeClr val="tx1"/>
                </a:solidFill>
              </a:rPr>
              <a:t>게임을 하지만 주로 모바일을 즐긴다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C18D83C-57C5-4AB1-970A-319ADE8DF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127830"/>
              </p:ext>
            </p:extLst>
          </p:nvPr>
        </p:nvGraphicFramePr>
        <p:xfrm>
          <a:off x="1911633" y="764810"/>
          <a:ext cx="2689290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45992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843298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민수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고등학생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172362-8437-4EBF-A146-12F259B9E02D}"/>
              </a:ext>
            </a:extLst>
          </p:cNvPr>
          <p:cNvSpPr/>
          <p:nvPr/>
        </p:nvSpPr>
        <p:spPr>
          <a:xfrm>
            <a:off x="373148" y="2847111"/>
            <a:ext cx="4227775" cy="1650244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요구사항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취향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너무 복잡한 게임 보다 </a:t>
            </a:r>
            <a:r>
              <a:rPr lang="ko-KR" altLang="en-US" sz="1100" dirty="0" err="1">
                <a:solidFill>
                  <a:schemeClr val="tx1"/>
                </a:solidFill>
              </a:rPr>
              <a:t>조작감</a:t>
            </a:r>
            <a:r>
              <a:rPr lang="ko-KR" altLang="en-US" sz="1100" dirty="0">
                <a:solidFill>
                  <a:schemeClr val="tx1"/>
                </a:solidFill>
              </a:rPr>
              <a:t> 있는 게임을 선호한다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이용 가능한 시간 길이에 따라 경쟁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비경쟁 게임을 모두 플레이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친구와 같이 게임을 하는 것을 즐긴다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친구들 보다 실력이 상대적으로 낮아서 혼자 하는 게임도 원한다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EA5DD8-9C9E-4FB4-B9E6-3B2D1B8FB651}"/>
              </a:ext>
            </a:extLst>
          </p:cNvPr>
          <p:cNvSpPr/>
          <p:nvPr/>
        </p:nvSpPr>
        <p:spPr>
          <a:xfrm>
            <a:off x="376854" y="4742925"/>
            <a:ext cx="4249669" cy="694585"/>
          </a:xfrm>
          <a:prstGeom prst="roundRect">
            <a:avLst>
              <a:gd name="adj" fmla="val 648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기존 플레이 게임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/>
                </a:solidFill>
              </a:rPr>
              <a:t>브롤스타즈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배틀 그라운드</a:t>
            </a:r>
            <a:r>
              <a:rPr lang="en-US" altLang="ko-KR" sz="1050" dirty="0">
                <a:solidFill>
                  <a:schemeClr val="tx1"/>
                </a:solidFill>
              </a:rPr>
              <a:t>(mobile , PC), </a:t>
            </a:r>
            <a:r>
              <a:rPr lang="ko-KR" altLang="en-US" sz="1050" dirty="0">
                <a:solidFill>
                  <a:schemeClr val="tx1"/>
                </a:solidFill>
              </a:rPr>
              <a:t>콜 오브 </a:t>
            </a:r>
            <a:r>
              <a:rPr lang="ko-KR" altLang="en-US" sz="1050" dirty="0" err="1">
                <a:solidFill>
                  <a:schemeClr val="tx1"/>
                </a:solidFill>
              </a:rPr>
              <a:t>듀티</a:t>
            </a:r>
            <a:r>
              <a:rPr lang="ko-KR" altLang="en-US" sz="1050" dirty="0">
                <a:solidFill>
                  <a:schemeClr val="tx1"/>
                </a:solidFill>
              </a:rPr>
              <a:t> 모바일</a:t>
            </a:r>
            <a:r>
              <a:rPr lang="en-US" altLang="ko-KR" sz="1050" dirty="0">
                <a:solidFill>
                  <a:schemeClr val="tx1"/>
                </a:solidFill>
              </a:rPr>
              <a:t>, LOL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DC816D7-4ABA-42EA-B6A1-B5DA2E4D5BC8}"/>
              </a:ext>
            </a:extLst>
          </p:cNvPr>
          <p:cNvSpPr/>
          <p:nvPr/>
        </p:nvSpPr>
        <p:spPr>
          <a:xfrm>
            <a:off x="4861556" y="5703636"/>
            <a:ext cx="6957294" cy="694981"/>
          </a:xfrm>
          <a:prstGeom prst="roundRect">
            <a:avLst>
              <a:gd name="adj" fmla="val 15186"/>
            </a:avLst>
          </a:pr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종합정리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매출에 중요한 영향을 끼치는 유저층은 아니나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커뮤니티 활성화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오프라인 인지도에 기여하여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 다른 유저들이 게임의 진입 여부를 결정 할 때 이미지 형성에 기여하는 유저층의 페르소나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012F102-E839-451D-8A6C-BE2F470EC804}"/>
              </a:ext>
            </a:extLst>
          </p:cNvPr>
          <p:cNvSpPr/>
          <p:nvPr/>
        </p:nvSpPr>
        <p:spPr>
          <a:xfrm>
            <a:off x="4861556" y="4752322"/>
            <a:ext cx="3376975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주 사용 커뮤니티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4E908B-05B6-4F9A-AB4D-F41A68B660A8}"/>
              </a:ext>
            </a:extLst>
          </p:cNvPr>
          <p:cNvSpPr/>
          <p:nvPr/>
        </p:nvSpPr>
        <p:spPr>
          <a:xfrm>
            <a:off x="8506793" y="4752322"/>
            <a:ext cx="3312058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플랫폼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B2EE54E-92BD-4ABE-9E2C-5F1544B73C57}"/>
              </a:ext>
            </a:extLst>
          </p:cNvPr>
          <p:cNvSpPr/>
          <p:nvPr/>
        </p:nvSpPr>
        <p:spPr>
          <a:xfrm>
            <a:off x="4880524" y="2847111"/>
            <a:ext cx="6924064" cy="1650244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6318BF4B-2301-4B0E-A1B2-5F1A539AC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435442"/>
              </p:ext>
            </p:extLst>
          </p:nvPr>
        </p:nvGraphicFramePr>
        <p:xfrm>
          <a:off x="4861555" y="2850123"/>
          <a:ext cx="6924064" cy="1652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016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084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유입 시나리오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주요 경험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6842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브롤스타즈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같은 실시간 경쟁에서 탈피 하고 싶다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다른 모바일 게임을 켜다 말고 스토어를 탐색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쉬는 시간이나 점심시간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대중 교통 이용 뒤 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제한된 시간에 집중력 있게 게임을 플레이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6597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다른 게임에서 경쟁을 즐기고 싶다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커뮤니티 등에서 홍보를 통해 노출 되어 접함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주말엔 컴퓨터를 못 쓰거나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방 가기 전 잠시 사용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기존 러닝게임에서 차별화 되는 부분에서 몰입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  <p:pic>
        <p:nvPicPr>
          <p:cNvPr id="1028" name="Picture 4" descr="Image result for dcinside">
            <a:extLst>
              <a:ext uri="{FF2B5EF4-FFF2-40B4-BE49-F238E27FC236}">
                <a16:creationId xmlns:a16="http://schemas.microsoft.com/office/drawing/2014/main" id="{D5CA1B8B-3449-4CA4-B378-254A792B6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7" t="31632" r="31680" b="31515"/>
          <a:stretch/>
        </p:blipFill>
        <p:spPr bwMode="auto">
          <a:xfrm>
            <a:off x="6870827" y="4855283"/>
            <a:ext cx="546052" cy="53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9824294-3C46-4F30-A288-989A55D92770}"/>
              </a:ext>
            </a:extLst>
          </p:cNvPr>
          <p:cNvSpPr/>
          <p:nvPr/>
        </p:nvSpPr>
        <p:spPr>
          <a:xfrm>
            <a:off x="6751428" y="4755810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pic>
        <p:nvPicPr>
          <p:cNvPr id="1026" name="Picture 2" descr="Ruliweb">
            <a:extLst>
              <a:ext uri="{FF2B5EF4-FFF2-40B4-BE49-F238E27FC236}">
                <a16:creationId xmlns:a16="http://schemas.microsoft.com/office/drawing/2014/main" id="{FC42C103-5ECD-41E5-B3EE-AF61F5B9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068" y="4842240"/>
            <a:ext cx="546052" cy="54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8F4DA3B-A4DE-4DF0-BC49-9888807323BD}"/>
              </a:ext>
            </a:extLst>
          </p:cNvPr>
          <p:cNvSpPr/>
          <p:nvPr/>
        </p:nvSpPr>
        <p:spPr>
          <a:xfrm>
            <a:off x="7533268" y="4755810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pic>
        <p:nvPicPr>
          <p:cNvPr id="1030" name="Picture 6" descr="Image result for 네이버 카페">
            <a:extLst>
              <a:ext uri="{FF2B5EF4-FFF2-40B4-BE49-F238E27FC236}">
                <a16:creationId xmlns:a16="http://schemas.microsoft.com/office/drawing/2014/main" id="{7000655A-02A7-4AD2-838F-B12F718CE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6087208" y="4827961"/>
            <a:ext cx="546053" cy="56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932D33F-7A72-4FFB-8DB3-44BC7C2CC5D6}"/>
              </a:ext>
            </a:extLst>
          </p:cNvPr>
          <p:cNvSpPr/>
          <p:nvPr/>
        </p:nvSpPr>
        <p:spPr>
          <a:xfrm>
            <a:off x="6036761" y="4773568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pic>
        <p:nvPicPr>
          <p:cNvPr id="1032" name="Picture 8" descr="Image result for youtube">
            <a:extLst>
              <a:ext uri="{FF2B5EF4-FFF2-40B4-BE49-F238E27FC236}">
                <a16:creationId xmlns:a16="http://schemas.microsoft.com/office/drawing/2014/main" id="{7DF0A489-0A54-4786-95BC-16A239069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9247645" y="5018007"/>
            <a:ext cx="884679" cy="3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13F29F1-0221-4379-82D6-391FC61AE7AB}"/>
              </a:ext>
            </a:extLst>
          </p:cNvPr>
          <p:cNvSpPr/>
          <p:nvPr/>
        </p:nvSpPr>
        <p:spPr>
          <a:xfrm>
            <a:off x="9203149" y="4751546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pic>
        <p:nvPicPr>
          <p:cNvPr id="1034" name="Picture 10" descr="Image result for 트위치">
            <a:extLst>
              <a:ext uri="{FF2B5EF4-FFF2-40B4-BE49-F238E27FC236}">
                <a16:creationId xmlns:a16="http://schemas.microsoft.com/office/drawing/2014/main" id="{AA6341D3-4F1D-41DA-B5AD-311CB9C7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120" y="4928907"/>
            <a:ext cx="622670" cy="38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2C71F1C-8346-47C2-901E-FB762563C22C}"/>
              </a:ext>
            </a:extLst>
          </p:cNvPr>
          <p:cNvSpPr/>
          <p:nvPr/>
        </p:nvSpPr>
        <p:spPr>
          <a:xfrm>
            <a:off x="10717950" y="4761660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pic>
        <p:nvPicPr>
          <p:cNvPr id="1036" name="Picture 12" descr="Image result for 구글 플레이스토어">
            <a:extLst>
              <a:ext uri="{FF2B5EF4-FFF2-40B4-BE49-F238E27FC236}">
                <a16:creationId xmlns:a16="http://schemas.microsoft.com/office/drawing/2014/main" id="{2CECC95A-E6E8-4BBE-BAE5-3160BAA9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928" y="4745991"/>
            <a:ext cx="658486" cy="69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61374E8-B2A5-4427-AECD-8D0FDDDF972A}"/>
              </a:ext>
            </a:extLst>
          </p:cNvPr>
          <p:cNvSpPr/>
          <p:nvPr/>
        </p:nvSpPr>
        <p:spPr>
          <a:xfrm>
            <a:off x="10057861" y="4760596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79E7A8-BDF7-494E-A0A3-EA5DED4EA01F}"/>
              </a:ext>
            </a:extLst>
          </p:cNvPr>
          <p:cNvSpPr/>
          <p:nvPr/>
        </p:nvSpPr>
        <p:spPr>
          <a:xfrm>
            <a:off x="376854" y="5704032"/>
            <a:ext cx="4249669" cy="694585"/>
          </a:xfrm>
          <a:prstGeom prst="roundRect">
            <a:avLst>
              <a:gd name="adj" fmla="val 917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선호 장르 카테고리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액션</a:t>
            </a:r>
            <a:r>
              <a:rPr lang="en-US" altLang="ko-KR" sz="1100" dirty="0">
                <a:solidFill>
                  <a:schemeClr val="tx1"/>
                </a:solidFill>
              </a:rPr>
              <a:t>, FPS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22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9DA57E0-4300-4030-BCA2-D2A1448E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29" y="113896"/>
            <a:ext cx="10515600" cy="576984"/>
          </a:xfrm>
        </p:spPr>
        <p:txBody>
          <a:bodyPr/>
          <a:lstStyle/>
          <a:p>
            <a:r>
              <a:rPr lang="ko-KR" altLang="en-US" dirty="0"/>
              <a:t>페르소나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466BB1-1FA5-4B88-B58D-A325BC3F5FD5}"/>
              </a:ext>
            </a:extLst>
          </p:cNvPr>
          <p:cNvSpPr/>
          <p:nvPr/>
        </p:nvSpPr>
        <p:spPr>
          <a:xfrm>
            <a:off x="373148" y="763342"/>
            <a:ext cx="1277851" cy="1828800"/>
          </a:xfrm>
          <a:prstGeom prst="roundRect">
            <a:avLst>
              <a:gd name="adj" fmla="val 474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DFF6D0-5FA2-4404-8504-BBE0429C5CD2}"/>
              </a:ext>
            </a:extLst>
          </p:cNvPr>
          <p:cNvSpPr/>
          <p:nvPr/>
        </p:nvSpPr>
        <p:spPr>
          <a:xfrm>
            <a:off x="4861558" y="763341"/>
            <a:ext cx="6957294" cy="1828800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프로필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대학교에 진학 한 뒤 아르바이트와 학업에 치이며 얻은 스트레스를 게임으로 풀고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평소에 게임에 돈을 쓰진 않으나 </a:t>
            </a:r>
            <a:r>
              <a:rPr lang="en-US" altLang="ko-KR" sz="1100" dirty="0">
                <a:solidFill>
                  <a:schemeClr val="tx1"/>
                </a:solidFill>
              </a:rPr>
              <a:t>5</a:t>
            </a:r>
            <a:r>
              <a:rPr lang="ko-KR" altLang="en-US" sz="1100" dirty="0">
                <a:solidFill>
                  <a:schemeClr val="tx1"/>
                </a:solidFill>
              </a:rPr>
              <a:t>천원 미만의 상품을 충동적으로 구매한다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주로 </a:t>
            </a:r>
            <a:r>
              <a:rPr lang="en-US" altLang="ko-KR" sz="1100" dirty="0">
                <a:solidFill>
                  <a:schemeClr val="tx1"/>
                </a:solidFill>
              </a:rPr>
              <a:t>PC</a:t>
            </a:r>
            <a:r>
              <a:rPr lang="ko-KR" altLang="en-US" sz="1100" dirty="0">
                <a:solidFill>
                  <a:schemeClr val="tx1"/>
                </a:solidFill>
              </a:rPr>
              <a:t>방에서 친구들과 같이 게임을 이용 하지만</a:t>
            </a:r>
            <a:r>
              <a:rPr lang="en-US" altLang="ko-KR" sz="1100" dirty="0">
                <a:solidFill>
                  <a:schemeClr val="tx1"/>
                </a:solidFill>
              </a:rPr>
              <a:t> RPG</a:t>
            </a:r>
            <a:r>
              <a:rPr lang="ko-KR" altLang="en-US" sz="1100" dirty="0">
                <a:solidFill>
                  <a:schemeClr val="tx1"/>
                </a:solidFill>
              </a:rPr>
              <a:t>를 즐기고 싶다는 욕구는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통학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공강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방학 등으로 비어 있는 시간이 자주 생기지만 모바일 </a:t>
            </a:r>
            <a:r>
              <a:rPr lang="en-US" altLang="ko-KR" sz="1100" dirty="0">
                <a:solidFill>
                  <a:schemeClr val="tx1"/>
                </a:solidFill>
              </a:rPr>
              <a:t>RPG</a:t>
            </a:r>
            <a:r>
              <a:rPr lang="ko-KR" altLang="en-US" sz="1100" dirty="0">
                <a:solidFill>
                  <a:schemeClr val="tx1"/>
                </a:solidFill>
              </a:rPr>
              <a:t>의 자동 기능이나 </a:t>
            </a:r>
            <a:r>
              <a:rPr lang="ko-KR" altLang="en-US" sz="1100" b="1" dirty="0">
                <a:solidFill>
                  <a:schemeClr val="tx1"/>
                </a:solidFill>
              </a:rPr>
              <a:t>손맛이 없는 것에 불만족</a:t>
            </a:r>
            <a:r>
              <a:rPr lang="ko-KR" altLang="en-US" sz="1100" dirty="0">
                <a:solidFill>
                  <a:schemeClr val="tx1"/>
                </a:solidFill>
              </a:rPr>
              <a:t>하여 간단한 퍼즐 게임 등을 찾기 위해 스토어를 탐색함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172362-8437-4EBF-A146-12F259B9E02D}"/>
              </a:ext>
            </a:extLst>
          </p:cNvPr>
          <p:cNvSpPr/>
          <p:nvPr/>
        </p:nvSpPr>
        <p:spPr>
          <a:xfrm>
            <a:off x="373148" y="2847111"/>
            <a:ext cx="4227775" cy="1650244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요구사항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취향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수동으로 조작 하되 한 판당 플레이 타임이 짧은 것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불합리한 플레이나 숙제 등으로 여겨지면 포기함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플레이로 캐릭터가 성장 하는 것을 느끼고 싶어함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EA5DD8-9C9E-4FB4-B9E6-3B2D1B8FB651}"/>
              </a:ext>
            </a:extLst>
          </p:cNvPr>
          <p:cNvSpPr/>
          <p:nvPr/>
        </p:nvSpPr>
        <p:spPr>
          <a:xfrm>
            <a:off x="376854" y="4742925"/>
            <a:ext cx="4249669" cy="694585"/>
          </a:xfrm>
          <a:prstGeom prst="roundRect">
            <a:avLst>
              <a:gd name="adj" fmla="val 648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기존 플레이 게임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로스트 아크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배틀 그라운드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오버 </a:t>
            </a:r>
            <a:r>
              <a:rPr lang="ko-KR" altLang="en-US" sz="1200" dirty="0" err="1">
                <a:solidFill>
                  <a:schemeClr val="tx1"/>
                </a:solidFill>
              </a:rPr>
              <a:t>워치</a:t>
            </a:r>
            <a:r>
              <a:rPr lang="en-US" altLang="ko-KR" sz="1200" dirty="0">
                <a:solidFill>
                  <a:schemeClr val="tx1"/>
                </a:solidFill>
              </a:rPr>
              <a:t>, LOL, </a:t>
            </a:r>
            <a:r>
              <a:rPr lang="ko-KR" altLang="en-US" sz="1200" dirty="0">
                <a:solidFill>
                  <a:schemeClr val="tx1"/>
                </a:solidFill>
              </a:rPr>
              <a:t>각종 퍼즐 게임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DC816D7-4ABA-42EA-B6A1-B5DA2E4D5BC8}"/>
              </a:ext>
            </a:extLst>
          </p:cNvPr>
          <p:cNvSpPr/>
          <p:nvPr/>
        </p:nvSpPr>
        <p:spPr>
          <a:xfrm>
            <a:off x="4861556" y="5703636"/>
            <a:ext cx="6957294" cy="694981"/>
          </a:xfrm>
          <a:prstGeom prst="roundRect">
            <a:avLst>
              <a:gd name="adj" fmla="val 15186"/>
            </a:avLst>
          </a:pr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종합정리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대학생 연령대에서 주류 유저층으로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매니아 유저가 될 가능성은 적으나 소수의 </a:t>
            </a:r>
            <a:r>
              <a:rPr lang="ko-KR" altLang="en-US" sz="1100" dirty="0" err="1">
                <a:solidFill>
                  <a:schemeClr val="tx1"/>
                </a:solidFill>
              </a:rPr>
              <a:t>매니아층</a:t>
            </a:r>
            <a:r>
              <a:rPr lang="ko-KR" altLang="en-US" sz="1100" dirty="0">
                <a:solidFill>
                  <a:schemeClr val="tx1"/>
                </a:solidFill>
              </a:rPr>
              <a:t> 형성 시 향후 경제력을 가지게 되는 </a:t>
            </a:r>
            <a:r>
              <a:rPr lang="ko-KR" altLang="en-US" sz="1100" dirty="0" err="1">
                <a:solidFill>
                  <a:schemeClr val="tx1"/>
                </a:solidFill>
              </a:rPr>
              <a:t>유저층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B2EE54E-92BD-4ABE-9E2C-5F1544B73C57}"/>
              </a:ext>
            </a:extLst>
          </p:cNvPr>
          <p:cNvSpPr/>
          <p:nvPr/>
        </p:nvSpPr>
        <p:spPr>
          <a:xfrm>
            <a:off x="4880524" y="2847111"/>
            <a:ext cx="6924064" cy="1650244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6318BF4B-2301-4B0E-A1B2-5F1A539AC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210352"/>
              </p:ext>
            </p:extLst>
          </p:nvPr>
        </p:nvGraphicFramePr>
        <p:xfrm>
          <a:off x="4861556" y="2850123"/>
          <a:ext cx="6924064" cy="165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016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유입 시나리오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주요 경험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6782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는 하고 싶고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맘에 드는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RPG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는 없고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는 무겁고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스토어에서 캐주얼 관련 게임을 탐색하다 유입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수업 시작 전이나 카페에서 과제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학습 도중 힘들 때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짧은 시간에 집중하여 스테이지를 플레이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666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같이 하고 싶지만 다들 꺼려해서 혼자 할 만한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타 게임에서 플레이 도중 출력 되는 광고를 통해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타게임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플레이 피로감이 과하거나 경쟁 게임에 지침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부담 없이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캐릭터를 성장 시키기 위해 반복 플레이 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79E7A8-BDF7-494E-A0A3-EA5DED4EA01F}"/>
              </a:ext>
            </a:extLst>
          </p:cNvPr>
          <p:cNvSpPr/>
          <p:nvPr/>
        </p:nvSpPr>
        <p:spPr>
          <a:xfrm>
            <a:off x="376854" y="5704032"/>
            <a:ext cx="4249669" cy="694585"/>
          </a:xfrm>
          <a:prstGeom prst="roundRect">
            <a:avLst>
              <a:gd name="adj" fmla="val 917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선호 장르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B2BCF6BA-3EAB-4A7F-972A-4F5F1974EE38}"/>
              </a:ext>
            </a:extLst>
          </p:cNvPr>
          <p:cNvSpPr/>
          <p:nvPr/>
        </p:nvSpPr>
        <p:spPr>
          <a:xfrm>
            <a:off x="2768599" y="2223079"/>
            <a:ext cx="767081" cy="378462"/>
          </a:xfrm>
          <a:custGeom>
            <a:avLst/>
            <a:gdLst>
              <a:gd name="connsiteX0" fmla="*/ 0 w 617220"/>
              <a:gd name="connsiteY0" fmla="*/ 0 h 378462"/>
              <a:gd name="connsiteX1" fmla="*/ 414020 w 617220"/>
              <a:gd name="connsiteY1" fmla="*/ 0 h 378462"/>
              <a:gd name="connsiteX2" fmla="*/ 414020 w 617220"/>
              <a:gd name="connsiteY2" fmla="*/ 1 h 378462"/>
              <a:gd name="connsiteX3" fmla="*/ 617220 w 617220"/>
              <a:gd name="connsiteY3" fmla="*/ 378462 h 378462"/>
              <a:gd name="connsiteX4" fmla="*/ 414020 w 617220"/>
              <a:gd name="connsiteY4" fmla="*/ 378462 h 378462"/>
              <a:gd name="connsiteX5" fmla="*/ 414020 w 617220"/>
              <a:gd name="connsiteY5" fmla="*/ 378461 h 378462"/>
              <a:gd name="connsiteX6" fmla="*/ 0 w 617220"/>
              <a:gd name="connsiteY6" fmla="*/ 378461 h 37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20" h="378462">
                <a:moveTo>
                  <a:pt x="0" y="0"/>
                </a:moveTo>
                <a:lnTo>
                  <a:pt x="414020" y="0"/>
                </a:lnTo>
                <a:lnTo>
                  <a:pt x="414020" y="1"/>
                </a:lnTo>
                <a:lnTo>
                  <a:pt x="617220" y="378462"/>
                </a:lnTo>
                <a:lnTo>
                  <a:pt x="414020" y="378462"/>
                </a:lnTo>
                <a:lnTo>
                  <a:pt x="414020" y="378461"/>
                </a:lnTo>
                <a:lnTo>
                  <a:pt x="0" y="378461"/>
                </a:lnTo>
                <a:close/>
              </a:path>
            </a:pathLst>
          </a:cu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CD70A4FE-D316-47B7-9388-70830043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21544"/>
              </p:ext>
            </p:extLst>
          </p:nvPr>
        </p:nvGraphicFramePr>
        <p:xfrm>
          <a:off x="1911633" y="764810"/>
          <a:ext cx="2689290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45992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843298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박 민우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다소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DD7B3EF-6539-4C3E-96D9-35E8AFB26A76}"/>
              </a:ext>
            </a:extLst>
          </p:cNvPr>
          <p:cNvSpPr/>
          <p:nvPr/>
        </p:nvSpPr>
        <p:spPr>
          <a:xfrm>
            <a:off x="4861556" y="4752322"/>
            <a:ext cx="3376975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주 사용 커뮤니티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C04B8B2-F0A0-4200-88D4-E3409E85C245}"/>
              </a:ext>
            </a:extLst>
          </p:cNvPr>
          <p:cNvSpPr/>
          <p:nvPr/>
        </p:nvSpPr>
        <p:spPr>
          <a:xfrm>
            <a:off x="8506793" y="4752322"/>
            <a:ext cx="3312058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플랫폼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pic>
        <p:nvPicPr>
          <p:cNvPr id="51" name="Picture 8" descr="Image result for youtube">
            <a:extLst>
              <a:ext uri="{FF2B5EF4-FFF2-40B4-BE49-F238E27FC236}">
                <a16:creationId xmlns:a16="http://schemas.microsoft.com/office/drawing/2014/main" id="{080998D0-D145-4561-9EDA-1A91CCA62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9247645" y="5018007"/>
            <a:ext cx="884679" cy="3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ECA55EE-2B6E-4402-8AF5-83604033E187}"/>
              </a:ext>
            </a:extLst>
          </p:cNvPr>
          <p:cNvSpPr/>
          <p:nvPr/>
        </p:nvSpPr>
        <p:spPr>
          <a:xfrm>
            <a:off x="9203149" y="4751546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863D8B6-8888-4D7F-BFCC-B92188C2A16A}"/>
              </a:ext>
            </a:extLst>
          </p:cNvPr>
          <p:cNvSpPr/>
          <p:nvPr/>
        </p:nvSpPr>
        <p:spPr>
          <a:xfrm>
            <a:off x="10717950" y="4761660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pic>
        <p:nvPicPr>
          <p:cNvPr id="58" name="Picture 12" descr="Image result for 구글 플레이스토어">
            <a:extLst>
              <a:ext uri="{FF2B5EF4-FFF2-40B4-BE49-F238E27FC236}">
                <a16:creationId xmlns:a16="http://schemas.microsoft.com/office/drawing/2014/main" id="{64C68FD8-782C-4546-8397-5FCBB491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928" y="4745991"/>
            <a:ext cx="658486" cy="69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0056789-57FD-44EF-9845-120AAB64E284}"/>
              </a:ext>
            </a:extLst>
          </p:cNvPr>
          <p:cNvSpPr/>
          <p:nvPr/>
        </p:nvSpPr>
        <p:spPr>
          <a:xfrm>
            <a:off x="10057861" y="4760596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pic>
        <p:nvPicPr>
          <p:cNvPr id="3074" name="Picture 2" descr="Image result for 아프리카tv">
            <a:extLst>
              <a:ext uri="{FF2B5EF4-FFF2-40B4-BE49-F238E27FC236}">
                <a16:creationId xmlns:a16="http://schemas.microsoft.com/office/drawing/2014/main" id="{EE5B58BE-B2AA-4E46-9334-410CDB9BE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24781" r="9910" b="30295"/>
          <a:stretch/>
        </p:blipFill>
        <p:spPr bwMode="auto">
          <a:xfrm>
            <a:off x="10893829" y="4835280"/>
            <a:ext cx="1041509" cy="4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429B7E7-E293-4F0C-9A30-944791072A5A}"/>
              </a:ext>
            </a:extLst>
          </p:cNvPr>
          <p:cNvGrpSpPr/>
          <p:nvPr/>
        </p:nvGrpSpPr>
        <p:grpSpPr>
          <a:xfrm>
            <a:off x="5979922" y="4848764"/>
            <a:ext cx="802161" cy="611878"/>
            <a:chOff x="5183341" y="5170504"/>
            <a:chExt cx="725285" cy="533133"/>
          </a:xfrm>
        </p:grpSpPr>
        <p:pic>
          <p:nvPicPr>
            <p:cNvPr id="3076" name="Picture 4" descr="Image result for 페이스북">
              <a:extLst>
                <a:ext uri="{FF2B5EF4-FFF2-40B4-BE49-F238E27FC236}">
                  <a16:creationId xmlns:a16="http://schemas.microsoft.com/office/drawing/2014/main" id="{F09A7DA9-FEBF-4F87-9F67-D9CBD8554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Image result for 페이스북">
              <a:extLst>
                <a:ext uri="{FF2B5EF4-FFF2-40B4-BE49-F238E27FC236}">
                  <a16:creationId xmlns:a16="http://schemas.microsoft.com/office/drawing/2014/main" id="{633CB099-6F24-43FA-80E0-5EBAB9A50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8E3E82-04D3-4124-9D7F-7C88B36325CA}"/>
              </a:ext>
            </a:extLst>
          </p:cNvPr>
          <p:cNvGrpSpPr/>
          <p:nvPr/>
        </p:nvGrpSpPr>
        <p:grpSpPr>
          <a:xfrm>
            <a:off x="7472056" y="4859549"/>
            <a:ext cx="740852" cy="545007"/>
            <a:chOff x="6728670" y="4859549"/>
            <a:chExt cx="740852" cy="545007"/>
          </a:xfrm>
        </p:grpSpPr>
        <p:pic>
          <p:nvPicPr>
            <p:cNvPr id="3078" name="Picture 6" descr="Image result for 에브리타임 로고">
              <a:extLst>
                <a:ext uri="{FF2B5EF4-FFF2-40B4-BE49-F238E27FC236}">
                  <a16:creationId xmlns:a16="http://schemas.microsoft.com/office/drawing/2014/main" id="{288E1E80-934B-4892-976D-B5F27D414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2" t="20713" r="65149" b="40960"/>
            <a:stretch/>
          </p:blipFill>
          <p:spPr bwMode="auto">
            <a:xfrm>
              <a:off x="6881963" y="4859549"/>
              <a:ext cx="411058" cy="42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Image result for 에브리타임 로고">
              <a:extLst>
                <a:ext uri="{FF2B5EF4-FFF2-40B4-BE49-F238E27FC236}">
                  <a16:creationId xmlns:a16="http://schemas.microsoft.com/office/drawing/2014/main" id="{447DD090-6A28-47B8-A976-EB157CB22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2" t="59376" r="64897" b="32889"/>
            <a:stretch/>
          </p:blipFill>
          <p:spPr bwMode="auto">
            <a:xfrm>
              <a:off x="6728670" y="5253581"/>
              <a:ext cx="740852" cy="150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 descr="Image result for 인스타그램">
            <a:extLst>
              <a:ext uri="{FF2B5EF4-FFF2-40B4-BE49-F238E27FC236}">
                <a16:creationId xmlns:a16="http://schemas.microsoft.com/office/drawing/2014/main" id="{D4D98D3A-C671-4241-8560-1FD4DB43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31" y="4835280"/>
            <a:ext cx="1083551" cy="6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176210-D8D5-4C53-9127-FE849636ED50}"/>
              </a:ext>
            </a:extLst>
          </p:cNvPr>
          <p:cNvSpPr/>
          <p:nvPr/>
        </p:nvSpPr>
        <p:spPr>
          <a:xfrm>
            <a:off x="6751428" y="4755810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FC5CA27-D6F7-4C2F-8128-DF6F9C4C2720}"/>
              </a:ext>
            </a:extLst>
          </p:cNvPr>
          <p:cNvSpPr/>
          <p:nvPr/>
        </p:nvSpPr>
        <p:spPr>
          <a:xfrm>
            <a:off x="7533268" y="4755810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6F165F6-C107-44FD-8A6A-59392616823E}"/>
              </a:ext>
            </a:extLst>
          </p:cNvPr>
          <p:cNvSpPr/>
          <p:nvPr/>
        </p:nvSpPr>
        <p:spPr>
          <a:xfrm>
            <a:off x="6036761" y="4773568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1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9DA57E0-4300-4030-BCA2-D2A1448E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29" y="113896"/>
            <a:ext cx="10515600" cy="576984"/>
          </a:xfrm>
        </p:spPr>
        <p:txBody>
          <a:bodyPr/>
          <a:lstStyle/>
          <a:p>
            <a:r>
              <a:rPr lang="ko-KR" altLang="en-US" dirty="0"/>
              <a:t>페르소나 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466BB1-1FA5-4B88-B58D-A325BC3F5FD5}"/>
              </a:ext>
            </a:extLst>
          </p:cNvPr>
          <p:cNvSpPr/>
          <p:nvPr/>
        </p:nvSpPr>
        <p:spPr>
          <a:xfrm>
            <a:off x="373148" y="763342"/>
            <a:ext cx="1277851" cy="1828800"/>
          </a:xfrm>
          <a:prstGeom prst="roundRect">
            <a:avLst>
              <a:gd name="adj" fmla="val 474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DFF6D0-5FA2-4404-8504-BBE0429C5CD2}"/>
              </a:ext>
            </a:extLst>
          </p:cNvPr>
          <p:cNvSpPr/>
          <p:nvPr/>
        </p:nvSpPr>
        <p:spPr>
          <a:xfrm>
            <a:off x="4861558" y="763341"/>
            <a:ext cx="6957294" cy="1828800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프로필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회사에 입사한 지 얼마 안되어 다소 긴장된 회사 생활이 연속되고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스트레스가 점점 쌓이는 초기 단계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취업 준비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학생 시절 </a:t>
            </a:r>
            <a:r>
              <a:rPr lang="en-US" altLang="ko-KR" sz="1100" dirty="0">
                <a:solidFill>
                  <a:schemeClr val="tx1"/>
                </a:solidFill>
              </a:rPr>
              <a:t>LOL</a:t>
            </a:r>
            <a:r>
              <a:rPr lang="ko-KR" altLang="en-US" sz="1100" dirty="0">
                <a:solidFill>
                  <a:schemeClr val="tx1"/>
                </a:solidFill>
              </a:rPr>
              <a:t> 부터 </a:t>
            </a:r>
            <a:r>
              <a:rPr lang="en-US" altLang="ko-KR" sz="1100" dirty="0">
                <a:solidFill>
                  <a:schemeClr val="tx1"/>
                </a:solidFill>
              </a:rPr>
              <a:t>WOW </a:t>
            </a:r>
            <a:r>
              <a:rPr lang="ko-KR" altLang="en-US" sz="1100" dirty="0">
                <a:solidFill>
                  <a:schemeClr val="tx1"/>
                </a:solidFill>
              </a:rPr>
              <a:t>등 다양한 장르의 많은 게임을 했으나 환경이 달라지면서 미처 신경 쓰지 못하고 있음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집에서 쉬면서 유튜브를 보거나 페이스 북을 탐색 하는 것이 주된 취미 생활이지만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점점 소진 되어 가는 중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172362-8437-4EBF-A146-12F259B9E02D}"/>
              </a:ext>
            </a:extLst>
          </p:cNvPr>
          <p:cNvSpPr/>
          <p:nvPr/>
        </p:nvSpPr>
        <p:spPr>
          <a:xfrm>
            <a:off x="373148" y="2847111"/>
            <a:ext cx="4227775" cy="1650244"/>
          </a:xfrm>
          <a:prstGeom prst="roundRect">
            <a:avLst>
              <a:gd name="adj" fmla="val 4445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요구사항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취향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타 플랫폼</a:t>
            </a:r>
            <a:r>
              <a:rPr lang="en-US" altLang="ko-KR" sz="1200" dirty="0">
                <a:solidFill>
                  <a:schemeClr val="tx1"/>
                </a:solidFill>
              </a:rPr>
              <a:t>(SNS, </a:t>
            </a:r>
            <a:r>
              <a:rPr lang="ko-KR" altLang="en-US" sz="1200" dirty="0">
                <a:solidFill>
                  <a:schemeClr val="tx1"/>
                </a:solidFill>
              </a:rPr>
              <a:t>스트리밍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방송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에서 얻지 못한 경험을 원함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다른 사람들에게 추천 해주고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같이 할 만한 게임이 필요함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이전에 게임을 많이 했지만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퀄리티가 높은 게임을 친구들과 같이 했기 때문에 그래픽에 대한 요구사항이 높음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EA5DD8-9C9E-4FB4-B9E6-3B2D1B8FB651}"/>
              </a:ext>
            </a:extLst>
          </p:cNvPr>
          <p:cNvSpPr/>
          <p:nvPr/>
        </p:nvSpPr>
        <p:spPr>
          <a:xfrm>
            <a:off x="376854" y="4742925"/>
            <a:ext cx="4249669" cy="694585"/>
          </a:xfrm>
          <a:prstGeom prst="roundRect">
            <a:avLst>
              <a:gd name="adj" fmla="val 6484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기존 플레이 게임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LOL, </a:t>
            </a:r>
            <a:r>
              <a:rPr lang="ko-KR" altLang="en-US" sz="1200" dirty="0">
                <a:solidFill>
                  <a:schemeClr val="tx1"/>
                </a:solidFill>
              </a:rPr>
              <a:t>서든 어택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배틀 그라운드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DC816D7-4ABA-42EA-B6A1-B5DA2E4D5BC8}"/>
              </a:ext>
            </a:extLst>
          </p:cNvPr>
          <p:cNvSpPr/>
          <p:nvPr/>
        </p:nvSpPr>
        <p:spPr>
          <a:xfrm>
            <a:off x="4861556" y="5703636"/>
            <a:ext cx="6957294" cy="694981"/>
          </a:xfrm>
          <a:prstGeom prst="roundRect">
            <a:avLst>
              <a:gd name="adj" fmla="val 15186"/>
            </a:avLst>
          </a:pr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종합정리</a:t>
            </a:r>
            <a:r>
              <a:rPr lang="en-US" altLang="ko-KR" sz="1100" b="1" dirty="0">
                <a:solidFill>
                  <a:schemeClr val="tx1"/>
                </a:solidFill>
              </a:rPr>
              <a:t>: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사회 초년생을 기준으로 하는 페르소나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경제력이 </a:t>
            </a:r>
            <a:r>
              <a:rPr lang="ko-KR" altLang="en-US" sz="1100" dirty="0" err="1">
                <a:solidFill>
                  <a:schemeClr val="tx1"/>
                </a:solidFill>
              </a:rPr>
              <a:t>갖추어지기</a:t>
            </a:r>
            <a:r>
              <a:rPr lang="ko-KR" altLang="en-US" sz="1100" dirty="0">
                <a:solidFill>
                  <a:schemeClr val="tx1"/>
                </a:solidFill>
              </a:rPr>
              <a:t> 시작하고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아직 명확한 취미가 확립 되지 않았을 때 겪는 경험과 게임은 유저에게 오랫동안 기억에 남을 것을 예상하는 페르소나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B2EE54E-92BD-4ABE-9E2C-5F1544B73C57}"/>
              </a:ext>
            </a:extLst>
          </p:cNvPr>
          <p:cNvSpPr/>
          <p:nvPr/>
        </p:nvSpPr>
        <p:spPr>
          <a:xfrm>
            <a:off x="4880524" y="2847111"/>
            <a:ext cx="6924064" cy="1650244"/>
          </a:xfrm>
          <a:prstGeom prst="roundRect">
            <a:avLst>
              <a:gd name="adj" fmla="val 1009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6318BF4B-2301-4B0E-A1B2-5F1A539AC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77397"/>
              </p:ext>
            </p:extLst>
          </p:nvPr>
        </p:nvGraphicFramePr>
        <p:xfrm>
          <a:off x="4861556" y="2850123"/>
          <a:ext cx="6924064" cy="165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016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31016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이용 동기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유입 시나리오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이용 형태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주요 경험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6782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스트레스가 쌓인 것을 인지하고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 풀기 위해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페이스북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유튜브를 통한 광고로 유입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회사 점심 시간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저녁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야근으로 피로 누적 시 잠시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캐릭터가 성장 하는 등 소소한 만족감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  <a:tr h="6666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술이나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쇼핑 같은 돈 많이 드는 취미에서 탈피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의도적으로 취미를 만들기 위해 스토어 탐색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집에 돌아 왔지만 할 게 없을 때 잠시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짧은 시간 게임에 집중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몰입 하며 얻는 즐거움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672836"/>
                  </a:ext>
                </a:extLst>
              </a:tr>
            </a:tbl>
          </a:graphicData>
        </a:graphic>
      </p:graphicFrame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479E7A8-BDF7-494E-A0A3-EA5DED4EA01F}"/>
              </a:ext>
            </a:extLst>
          </p:cNvPr>
          <p:cNvSpPr/>
          <p:nvPr/>
        </p:nvSpPr>
        <p:spPr>
          <a:xfrm>
            <a:off x="376854" y="5704032"/>
            <a:ext cx="4249669" cy="694585"/>
          </a:xfrm>
          <a:prstGeom prst="roundRect">
            <a:avLst>
              <a:gd name="adj" fmla="val 917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선호 장르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B2BCF6BA-3EAB-4A7F-972A-4F5F1974EE38}"/>
              </a:ext>
            </a:extLst>
          </p:cNvPr>
          <p:cNvSpPr/>
          <p:nvPr/>
        </p:nvSpPr>
        <p:spPr>
          <a:xfrm>
            <a:off x="2768599" y="2223079"/>
            <a:ext cx="1277851" cy="378462"/>
          </a:xfrm>
          <a:custGeom>
            <a:avLst/>
            <a:gdLst>
              <a:gd name="connsiteX0" fmla="*/ 0 w 617220"/>
              <a:gd name="connsiteY0" fmla="*/ 0 h 378462"/>
              <a:gd name="connsiteX1" fmla="*/ 414020 w 617220"/>
              <a:gd name="connsiteY1" fmla="*/ 0 h 378462"/>
              <a:gd name="connsiteX2" fmla="*/ 414020 w 617220"/>
              <a:gd name="connsiteY2" fmla="*/ 1 h 378462"/>
              <a:gd name="connsiteX3" fmla="*/ 617220 w 617220"/>
              <a:gd name="connsiteY3" fmla="*/ 378462 h 378462"/>
              <a:gd name="connsiteX4" fmla="*/ 414020 w 617220"/>
              <a:gd name="connsiteY4" fmla="*/ 378462 h 378462"/>
              <a:gd name="connsiteX5" fmla="*/ 414020 w 617220"/>
              <a:gd name="connsiteY5" fmla="*/ 378461 h 378462"/>
              <a:gd name="connsiteX6" fmla="*/ 0 w 617220"/>
              <a:gd name="connsiteY6" fmla="*/ 378461 h 37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20" h="378462">
                <a:moveTo>
                  <a:pt x="0" y="0"/>
                </a:moveTo>
                <a:lnTo>
                  <a:pt x="414020" y="0"/>
                </a:lnTo>
                <a:lnTo>
                  <a:pt x="414020" y="1"/>
                </a:lnTo>
                <a:lnTo>
                  <a:pt x="617220" y="378462"/>
                </a:lnTo>
                <a:lnTo>
                  <a:pt x="414020" y="378462"/>
                </a:lnTo>
                <a:lnTo>
                  <a:pt x="414020" y="378461"/>
                </a:lnTo>
                <a:lnTo>
                  <a:pt x="0" y="378461"/>
                </a:lnTo>
                <a:close/>
              </a:path>
            </a:pathLst>
          </a:custGeom>
          <a:solidFill>
            <a:srgbClr val="ABC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CD70A4FE-D316-47B7-9388-708300432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11845"/>
              </p:ext>
            </p:extLst>
          </p:nvPr>
        </p:nvGraphicFramePr>
        <p:xfrm>
          <a:off x="1911633" y="764810"/>
          <a:ext cx="2689290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45992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843298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윤 성우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사회 초년생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C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B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다소 높음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DD7B3EF-6539-4C3E-96D9-35E8AFB26A76}"/>
              </a:ext>
            </a:extLst>
          </p:cNvPr>
          <p:cNvSpPr/>
          <p:nvPr/>
        </p:nvSpPr>
        <p:spPr>
          <a:xfrm>
            <a:off x="4861556" y="4752322"/>
            <a:ext cx="3376975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주 사용 커뮤니티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C04B8B2-F0A0-4200-88D4-E3409E85C245}"/>
              </a:ext>
            </a:extLst>
          </p:cNvPr>
          <p:cNvSpPr/>
          <p:nvPr/>
        </p:nvSpPr>
        <p:spPr>
          <a:xfrm>
            <a:off x="8506793" y="4752322"/>
            <a:ext cx="3312058" cy="694981"/>
          </a:xfrm>
          <a:prstGeom prst="roundRect">
            <a:avLst>
              <a:gd name="adj" fmla="val 1518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플랫폼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pic>
        <p:nvPicPr>
          <p:cNvPr id="51" name="Picture 8" descr="Image result for youtube">
            <a:extLst>
              <a:ext uri="{FF2B5EF4-FFF2-40B4-BE49-F238E27FC236}">
                <a16:creationId xmlns:a16="http://schemas.microsoft.com/office/drawing/2014/main" id="{080998D0-D145-4561-9EDA-1A91CCA62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9247645" y="5018007"/>
            <a:ext cx="884679" cy="30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ECA55EE-2B6E-4402-8AF5-83604033E187}"/>
              </a:ext>
            </a:extLst>
          </p:cNvPr>
          <p:cNvSpPr/>
          <p:nvPr/>
        </p:nvSpPr>
        <p:spPr>
          <a:xfrm>
            <a:off x="9203149" y="4751546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863D8B6-8888-4D7F-BFCC-B92188C2A16A}"/>
              </a:ext>
            </a:extLst>
          </p:cNvPr>
          <p:cNvSpPr/>
          <p:nvPr/>
        </p:nvSpPr>
        <p:spPr>
          <a:xfrm>
            <a:off x="10717950" y="4761660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pic>
        <p:nvPicPr>
          <p:cNvPr id="58" name="Picture 12" descr="Image result for 구글 플레이스토어">
            <a:extLst>
              <a:ext uri="{FF2B5EF4-FFF2-40B4-BE49-F238E27FC236}">
                <a16:creationId xmlns:a16="http://schemas.microsoft.com/office/drawing/2014/main" id="{64C68FD8-782C-4546-8397-5FCBB491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928" y="4745991"/>
            <a:ext cx="658486" cy="69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0056789-57FD-44EF-9845-120AAB64E284}"/>
              </a:ext>
            </a:extLst>
          </p:cNvPr>
          <p:cNvSpPr/>
          <p:nvPr/>
        </p:nvSpPr>
        <p:spPr>
          <a:xfrm>
            <a:off x="10057861" y="4760596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pic>
        <p:nvPicPr>
          <p:cNvPr id="3074" name="Picture 2" descr="Image result for 아프리카tv">
            <a:extLst>
              <a:ext uri="{FF2B5EF4-FFF2-40B4-BE49-F238E27FC236}">
                <a16:creationId xmlns:a16="http://schemas.microsoft.com/office/drawing/2014/main" id="{EE5B58BE-B2AA-4E46-9334-410CDB9BE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24781" r="9910" b="30295"/>
          <a:stretch/>
        </p:blipFill>
        <p:spPr bwMode="auto">
          <a:xfrm>
            <a:off x="10893829" y="4835280"/>
            <a:ext cx="1041509" cy="4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429B7E7-E293-4F0C-9A30-944791072A5A}"/>
              </a:ext>
            </a:extLst>
          </p:cNvPr>
          <p:cNvGrpSpPr/>
          <p:nvPr/>
        </p:nvGrpSpPr>
        <p:grpSpPr>
          <a:xfrm>
            <a:off x="5979922" y="4848764"/>
            <a:ext cx="802161" cy="611878"/>
            <a:chOff x="5183341" y="5170504"/>
            <a:chExt cx="725285" cy="533133"/>
          </a:xfrm>
        </p:grpSpPr>
        <p:pic>
          <p:nvPicPr>
            <p:cNvPr id="3076" name="Picture 4" descr="Image result for 페이스북">
              <a:extLst>
                <a:ext uri="{FF2B5EF4-FFF2-40B4-BE49-F238E27FC236}">
                  <a16:creationId xmlns:a16="http://schemas.microsoft.com/office/drawing/2014/main" id="{F09A7DA9-FEBF-4F87-9F67-D9CBD8554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Image result for 페이스북">
              <a:extLst>
                <a:ext uri="{FF2B5EF4-FFF2-40B4-BE49-F238E27FC236}">
                  <a16:creationId xmlns:a16="http://schemas.microsoft.com/office/drawing/2014/main" id="{633CB099-6F24-43FA-80E0-5EBAB9A50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8E3E82-04D3-4124-9D7F-7C88B36325CA}"/>
              </a:ext>
            </a:extLst>
          </p:cNvPr>
          <p:cNvGrpSpPr/>
          <p:nvPr/>
        </p:nvGrpSpPr>
        <p:grpSpPr>
          <a:xfrm>
            <a:off x="7472056" y="4859549"/>
            <a:ext cx="740852" cy="545007"/>
            <a:chOff x="6728670" y="4859549"/>
            <a:chExt cx="740852" cy="545007"/>
          </a:xfrm>
        </p:grpSpPr>
        <p:pic>
          <p:nvPicPr>
            <p:cNvPr id="3078" name="Picture 6" descr="Image result for 에브리타임 로고">
              <a:extLst>
                <a:ext uri="{FF2B5EF4-FFF2-40B4-BE49-F238E27FC236}">
                  <a16:creationId xmlns:a16="http://schemas.microsoft.com/office/drawing/2014/main" id="{288E1E80-934B-4892-976D-B5F27D414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2" t="20713" r="65149" b="40960"/>
            <a:stretch/>
          </p:blipFill>
          <p:spPr bwMode="auto">
            <a:xfrm>
              <a:off x="6881963" y="4859549"/>
              <a:ext cx="411058" cy="42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Image result for 에브리타임 로고">
              <a:extLst>
                <a:ext uri="{FF2B5EF4-FFF2-40B4-BE49-F238E27FC236}">
                  <a16:creationId xmlns:a16="http://schemas.microsoft.com/office/drawing/2014/main" id="{447DD090-6A28-47B8-A976-EB157CB22D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2" t="59376" r="64897" b="32889"/>
            <a:stretch/>
          </p:blipFill>
          <p:spPr bwMode="auto">
            <a:xfrm>
              <a:off x="6728670" y="5253581"/>
              <a:ext cx="740852" cy="150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 descr="Image result for 인스타그램">
            <a:extLst>
              <a:ext uri="{FF2B5EF4-FFF2-40B4-BE49-F238E27FC236}">
                <a16:creationId xmlns:a16="http://schemas.microsoft.com/office/drawing/2014/main" id="{D4D98D3A-C671-4241-8560-1FD4DB43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31" y="4835280"/>
            <a:ext cx="1083551" cy="6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5176210-D8D5-4C53-9127-FE849636ED50}"/>
              </a:ext>
            </a:extLst>
          </p:cNvPr>
          <p:cNvSpPr/>
          <p:nvPr/>
        </p:nvSpPr>
        <p:spPr>
          <a:xfrm>
            <a:off x="6751428" y="4755810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FC5CA27-D6F7-4C2F-8128-DF6F9C4C2720}"/>
              </a:ext>
            </a:extLst>
          </p:cNvPr>
          <p:cNvSpPr/>
          <p:nvPr/>
        </p:nvSpPr>
        <p:spPr>
          <a:xfrm>
            <a:off x="7533268" y="4755810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6F165F6-C107-44FD-8A6A-59392616823E}"/>
              </a:ext>
            </a:extLst>
          </p:cNvPr>
          <p:cNvSpPr/>
          <p:nvPr/>
        </p:nvSpPr>
        <p:spPr>
          <a:xfrm>
            <a:off x="6036761" y="4773568"/>
            <a:ext cx="254000" cy="255600"/>
          </a:xfrm>
          <a:prstGeom prst="roundRect">
            <a:avLst/>
          </a:prstGeom>
          <a:solidFill>
            <a:schemeClr val="bg1"/>
          </a:solidFill>
          <a:ln>
            <a:solidFill>
              <a:srgbClr val="055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389136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2489</Words>
  <Application>Microsoft Office PowerPoint</Application>
  <PresentationFormat>와이드스크린</PresentationFormat>
  <Paragraphs>347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맑은 고딕</vt:lpstr>
      <vt:lpstr>디자인 사용자 지정</vt:lpstr>
      <vt:lpstr>1_디자인 사용자 지정</vt:lpstr>
      <vt:lpstr>페르소나를 기준으로 콘텐츠 로드맵 설계</vt:lpstr>
      <vt:lpstr>목차</vt:lpstr>
      <vt:lpstr>게임 소개</vt:lpstr>
      <vt:lpstr>페르소나 관련 자료 선정 방식</vt:lpstr>
      <vt:lpstr>전략 수립을 위한 유저 분석</vt:lpstr>
      <vt:lpstr>페르소나 수립 전략</vt:lpstr>
      <vt:lpstr>페르소나 1</vt:lpstr>
      <vt:lpstr>페르소나 2</vt:lpstr>
      <vt:lpstr>페르소나 2</vt:lpstr>
      <vt:lpstr>콘텐츠 로드맵 </vt:lpstr>
      <vt:lpstr>콘텐츠 구성과 의도</vt:lpstr>
      <vt:lpstr>콘텐츠 구성과 의도</vt:lpstr>
      <vt:lpstr>플레이 콘텐츠 로드맵 </vt:lpstr>
      <vt:lpstr>시간 단위 별 콘텐츠 순환도</vt:lpstr>
      <vt:lpstr>수집, 성장 콘텐츠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ghost</dc:creator>
  <cp:lastModifiedBy> </cp:lastModifiedBy>
  <cp:revision>118</cp:revision>
  <dcterms:created xsi:type="dcterms:W3CDTF">2019-11-27T04:37:46Z</dcterms:created>
  <dcterms:modified xsi:type="dcterms:W3CDTF">2019-12-02T04:59:45Z</dcterms:modified>
</cp:coreProperties>
</file>